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5" r:id="rId1"/>
  </p:sldMasterIdLst>
  <p:sldIdLst>
    <p:sldId id="256" r:id="rId2"/>
    <p:sldId id="404" r:id="rId3"/>
    <p:sldId id="451" r:id="rId4"/>
    <p:sldId id="444" r:id="rId5"/>
    <p:sldId id="486" r:id="rId6"/>
    <p:sldId id="445" r:id="rId7"/>
    <p:sldId id="446" r:id="rId8"/>
    <p:sldId id="447" r:id="rId9"/>
    <p:sldId id="448" r:id="rId10"/>
    <p:sldId id="449" r:id="rId11"/>
    <p:sldId id="450" r:id="rId12"/>
    <p:sldId id="484" r:id="rId13"/>
    <p:sldId id="487" r:id="rId14"/>
    <p:sldId id="471" r:id="rId15"/>
    <p:sldId id="452" r:id="rId16"/>
    <p:sldId id="493" r:id="rId17"/>
    <p:sldId id="494" r:id="rId18"/>
    <p:sldId id="495" r:id="rId19"/>
    <p:sldId id="454" r:id="rId20"/>
    <p:sldId id="472" r:id="rId21"/>
    <p:sldId id="488" r:id="rId22"/>
    <p:sldId id="489" r:id="rId23"/>
    <p:sldId id="490" r:id="rId24"/>
    <p:sldId id="491" r:id="rId25"/>
    <p:sldId id="492" r:id="rId26"/>
    <p:sldId id="455" r:id="rId27"/>
    <p:sldId id="469" r:id="rId28"/>
    <p:sldId id="456" r:id="rId29"/>
    <p:sldId id="457" r:id="rId30"/>
    <p:sldId id="464" r:id="rId31"/>
    <p:sldId id="458" r:id="rId32"/>
    <p:sldId id="459" r:id="rId33"/>
    <p:sldId id="460" r:id="rId34"/>
    <p:sldId id="461" r:id="rId35"/>
    <p:sldId id="462" r:id="rId36"/>
    <p:sldId id="470" r:id="rId37"/>
    <p:sldId id="465" r:id="rId38"/>
    <p:sldId id="485" r:id="rId39"/>
    <p:sldId id="473" r:id="rId40"/>
    <p:sldId id="474" r:id="rId41"/>
    <p:sldId id="467" r:id="rId42"/>
    <p:sldId id="475" r:id="rId43"/>
    <p:sldId id="463" r:id="rId44"/>
    <p:sldId id="466" r:id="rId45"/>
    <p:sldId id="476" r:id="rId46"/>
    <p:sldId id="468" r:id="rId47"/>
    <p:sldId id="477" r:id="rId48"/>
    <p:sldId id="478" r:id="rId49"/>
    <p:sldId id="479" r:id="rId50"/>
    <p:sldId id="480" r:id="rId51"/>
    <p:sldId id="482" r:id="rId52"/>
    <p:sldId id="483" r:id="rId53"/>
    <p:sldId id="410" r:id="rId54"/>
  </p:sldIdLst>
  <p:sldSz cx="9144000" cy="6858000" type="screen4x3"/>
  <p:notesSz cx="6858000" cy="9144000"/>
  <p:defaultTextStyle>
    <a:defPPr>
      <a:defRPr lang="he-IL"/>
    </a:defPPr>
    <a:lvl1pPr algn="r" rtl="1" fontAlgn="base">
      <a:spcBef>
        <a:spcPct val="0"/>
      </a:spcBef>
      <a:spcAft>
        <a:spcPct val="0"/>
      </a:spcAft>
      <a:defRPr sz="3200" b="1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r" rtl="1" fontAlgn="base">
      <a:spcBef>
        <a:spcPct val="0"/>
      </a:spcBef>
      <a:spcAft>
        <a:spcPct val="0"/>
      </a:spcAft>
      <a:defRPr sz="3200" b="1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r" rtl="1" fontAlgn="base">
      <a:spcBef>
        <a:spcPct val="0"/>
      </a:spcBef>
      <a:spcAft>
        <a:spcPct val="0"/>
      </a:spcAft>
      <a:defRPr sz="3200" b="1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r" rtl="1" fontAlgn="base">
      <a:spcBef>
        <a:spcPct val="0"/>
      </a:spcBef>
      <a:spcAft>
        <a:spcPct val="0"/>
      </a:spcAft>
      <a:defRPr sz="3200" b="1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r" rtl="1" fontAlgn="base">
      <a:spcBef>
        <a:spcPct val="0"/>
      </a:spcBef>
      <a:spcAft>
        <a:spcPct val="0"/>
      </a:spcAft>
      <a:defRPr sz="3200" b="1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r" defTabSz="914400" rtl="1" eaLnBrk="1" latinLnBrk="0" hangingPunct="1">
      <a:defRPr sz="3200" b="1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r" defTabSz="914400" rtl="1" eaLnBrk="1" latinLnBrk="0" hangingPunct="1">
      <a:defRPr sz="3200" b="1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r" defTabSz="914400" rtl="1" eaLnBrk="1" latinLnBrk="0" hangingPunct="1">
      <a:defRPr sz="3200" b="1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r" defTabSz="914400" rtl="1" eaLnBrk="1" latinLnBrk="0" hangingPunct="1">
      <a:defRPr sz="3200" b="1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50021"/>
    <a:srgbClr val="0000FF"/>
    <a:srgbClr val="FF0000"/>
    <a:srgbClr val="CCCCFF"/>
    <a:srgbClr val="FFCC00"/>
    <a:srgbClr val="66CCFF"/>
    <a:srgbClr val="00FFCC"/>
    <a:srgbClr val="B2B2B2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9" autoAdjust="0"/>
    <p:restoredTop sz="94693" autoAdjust="0"/>
  </p:normalViewPr>
  <p:slideViewPr>
    <p:cSldViewPr>
      <p:cViewPr varScale="1">
        <p:scale>
          <a:sx n="68" d="100"/>
          <a:sy n="68" d="100"/>
        </p:scale>
        <p:origin x="1446" y="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36004" cy="36004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24" name="Rectangle 8"/>
          <p:cNvSpPr>
            <a:spLocks noGrp="1" noChangeArrowheads="1"/>
          </p:cNvSpPr>
          <p:nvPr>
            <p:ph type="subTitle" idx="1"/>
          </p:nvPr>
        </p:nvSpPr>
        <p:spPr>
          <a:xfrm>
            <a:off x="4673600" y="2927350"/>
            <a:ext cx="4013200" cy="1822450"/>
          </a:xfrm>
        </p:spPr>
        <p:txBody>
          <a:bodyPr anchor="b"/>
          <a:lstStyle>
            <a:lvl1pPr marL="0" indent="0">
              <a:buFont typeface="Wingdings" pitchFamily="2" charset="2"/>
              <a:buNone/>
              <a:defRPr>
                <a:solidFill>
                  <a:schemeClr val="tx2"/>
                </a:solidFill>
              </a:defRPr>
            </a:lvl1pPr>
          </a:lstStyle>
          <a:p>
            <a:r>
              <a:rPr lang="he-IL"/>
              <a:t>לחץ כדי לערוך סגנון כותרת משנה של תבנית בסיס</a:t>
            </a:r>
          </a:p>
        </p:txBody>
      </p:sp>
      <p:sp>
        <p:nvSpPr>
          <p:cNvPr id="162825" name="Rectangle 9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162826" name="Rectangle 10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 algn="r">
              <a:defRPr/>
            </a:lvl1pPr>
          </a:lstStyle>
          <a:p>
            <a:endParaRPr lang="en-US"/>
          </a:p>
        </p:txBody>
      </p:sp>
      <p:sp>
        <p:nvSpPr>
          <p:cNvPr id="162827" name="Rectangle 11"/>
          <p:cNvSpPr>
            <a:spLocks noGrp="1" noChangeArrowheads="1"/>
          </p:cNvSpPr>
          <p:nvPr>
            <p:ph type="sldNum" sz="quarter" idx="4"/>
          </p:nvPr>
        </p:nvSpPr>
        <p:spPr>
          <a:xfrm>
            <a:off x="76200" y="6248400"/>
            <a:ext cx="587375" cy="488950"/>
          </a:xfrm>
        </p:spPr>
        <p:txBody>
          <a:bodyPr anchorCtr="0"/>
          <a:lstStyle>
            <a:lvl1pPr>
              <a:defRPr/>
            </a:lvl1pPr>
          </a:lstStyle>
          <a:p>
            <a:fld id="{8F351CB4-26F3-4D16-A99F-5A2EC99243CE}" type="slidenum">
              <a:rPr lang="he-IL"/>
              <a:pPr/>
              <a:t>‹#›</a:t>
            </a:fld>
            <a:endParaRPr lang="en-US"/>
          </a:p>
        </p:txBody>
      </p:sp>
      <p:sp>
        <p:nvSpPr>
          <p:cNvPr id="162828" name="AutoShape 12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990600"/>
            <a:ext cx="8229600" cy="1905000"/>
          </a:xfrm>
          <a:prstGeom prst="roundRect">
            <a:avLst>
              <a:gd name="adj" fmla="val 50000"/>
            </a:avLst>
          </a:prstGeom>
        </p:spPr>
        <p:txBody>
          <a:bodyPr anchor="ctr"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כותרת וטקסט אנכ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3E12463-AC05-4147-B185-72255004492D}" type="slidenum">
              <a:rPr lang="he-IL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כותרת אנכית וטקס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אנכית 1"/>
          <p:cNvSpPr>
            <a:spLocks noGrp="1"/>
          </p:cNvSpPr>
          <p:nvPr>
            <p:ph type="title" orient="vert"/>
          </p:nvPr>
        </p:nvSpPr>
        <p:spPr>
          <a:xfrm>
            <a:off x="6705600" y="762000"/>
            <a:ext cx="1981200" cy="5324475"/>
          </a:xfrm>
        </p:spPr>
        <p:txBody>
          <a:bodyPr vert="eaVert"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>
          <a:xfrm>
            <a:off x="762000" y="762000"/>
            <a:ext cx="5791200" cy="5324475"/>
          </a:xfrm>
        </p:spPr>
        <p:txBody>
          <a:bodyPr vert="eaVert"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8E86CD4-4C93-4E70-B7C4-815496B25930}" type="slidenum">
              <a:rPr lang="he-IL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כותרת וטבל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762000" y="762000"/>
            <a:ext cx="7924800" cy="1143000"/>
          </a:xfrm>
        </p:spPr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טבלה 2"/>
          <p:cNvSpPr>
            <a:spLocks noGrp="1"/>
          </p:cNvSpPr>
          <p:nvPr>
            <p:ph type="tbl" idx="1"/>
          </p:nvPr>
        </p:nvSpPr>
        <p:spPr>
          <a:xfrm>
            <a:off x="838200" y="2362200"/>
            <a:ext cx="7693025" cy="3724275"/>
          </a:xfrm>
        </p:spPr>
        <p:txBody>
          <a:bodyPr/>
          <a:lstStyle/>
          <a:p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>
          <a:xfrm>
            <a:off x="2438400" y="6248400"/>
            <a:ext cx="2130425" cy="474663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>
          <a:xfrm>
            <a:off x="5791200" y="6248400"/>
            <a:ext cx="2897188" cy="474663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>
          <a:xfrm>
            <a:off x="84138" y="6242050"/>
            <a:ext cx="587375" cy="488950"/>
          </a:xfrm>
        </p:spPr>
        <p:txBody>
          <a:bodyPr/>
          <a:lstStyle>
            <a:lvl1pPr>
              <a:defRPr/>
            </a:lvl1pPr>
          </a:lstStyle>
          <a:p>
            <a:fld id="{417D50FB-B629-406C-B95D-3BBEDD5BA766}" type="slidenum">
              <a:rPr lang="he-IL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FF56B7E-DF41-4130-831E-0086A40750A7}" type="slidenum">
              <a:rPr lang="he-IL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כותרת מקטע עליונ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5E6C3C6-E207-453A-87BD-BF29360B7FB5}" type="slidenum">
              <a:rPr lang="he-IL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שני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תוכן 2"/>
          <p:cNvSpPr>
            <a:spLocks noGrp="1"/>
          </p:cNvSpPr>
          <p:nvPr>
            <p:ph sz="half" idx="1"/>
          </p:nvPr>
        </p:nvSpPr>
        <p:spPr>
          <a:xfrm>
            <a:off x="838200" y="2362200"/>
            <a:ext cx="3770313" cy="37242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4760913" y="2362200"/>
            <a:ext cx="3770312" cy="37242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BADEA1B-8EF4-45F7-A79D-AB3C3703560A}" type="slidenum">
              <a:rPr lang="he-IL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השווא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5" name="מציין מיקום טקסט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6" name="מציין מיקום תוכן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7" name="מציין מיקום של תאריך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מציין מיקום של כותרת תחתונה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מציין מיקום של מספר שקופית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5BF2827-8AE0-4309-9D25-DACF11B651C5}" type="slidenum">
              <a:rPr lang="he-IL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מציין מיקום של כותרת תחתונה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מציין מיקום של מספר שקופית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5A7CF0B-0323-404F-8086-9C98978040E5}" type="slidenum">
              <a:rPr lang="he-IL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אריך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מציין מיקום של כותרת תחתונה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BC87A90-B760-4E3D-8244-9021542789A9}" type="slidenum">
              <a:rPr lang="he-IL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תוכן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r">
              <a:defRPr sz="2000" b="1"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6943BC3-0C38-47BD-A7FD-D03CD1F03179}" type="slidenum">
              <a:rPr lang="he-IL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תמונה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r">
              <a:defRPr sz="2000" b="1"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תמונה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e-IL"/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E806C7B-48B7-4D76-812B-3533A78A1A1C}" type="slidenum">
              <a:rPr lang="he-IL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801" name="AutoShape 9"/>
          <p:cNvSpPr>
            <a:spLocks noGrp="1" noChangeArrowheads="1"/>
          </p:cNvSpPr>
          <p:nvPr>
            <p:ph type="title"/>
          </p:nvPr>
        </p:nvSpPr>
        <p:spPr bwMode="auto">
          <a:xfrm>
            <a:off x="762000" y="762000"/>
            <a:ext cx="7924800" cy="1143000"/>
          </a:xfrm>
          <a:prstGeom prst="roundRect">
            <a:avLst>
              <a:gd name="adj" fmla="val 21667"/>
            </a:avLst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he-IL"/>
              <a:t>לחץ כדי לערוך סגנון כותרת של תבנית בסיס</a:t>
            </a:r>
          </a:p>
        </p:txBody>
      </p:sp>
      <p:sp>
        <p:nvSpPr>
          <p:cNvPr id="161802" name="Rectangle 10"/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2362200"/>
            <a:ext cx="7693025" cy="3724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161803" name="Rectangle 1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2438400" y="6248400"/>
            <a:ext cx="2130425" cy="474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rtl="0">
              <a:defRPr sz="1400" b="0"/>
            </a:lvl1pPr>
          </a:lstStyle>
          <a:p>
            <a:endParaRPr lang="en-US"/>
          </a:p>
        </p:txBody>
      </p:sp>
      <p:sp>
        <p:nvSpPr>
          <p:cNvPr id="161804" name="Rectangle 1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791200" y="6248400"/>
            <a:ext cx="2897188" cy="474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rtl="0">
              <a:defRPr sz="1400" b="0"/>
            </a:lvl1pPr>
          </a:lstStyle>
          <a:p>
            <a:endParaRPr lang="en-US"/>
          </a:p>
        </p:txBody>
      </p:sp>
      <p:sp>
        <p:nvSpPr>
          <p:cNvPr id="161805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4138" y="6242050"/>
            <a:ext cx="587375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1" compatLnSpc="1">
            <a:prstTxWarp prst="textNoShape">
              <a:avLst/>
            </a:prstTxWarp>
          </a:bodyPr>
          <a:lstStyle>
            <a:lvl1pPr algn="l" rtl="0">
              <a:defRPr sz="2600">
                <a:solidFill>
                  <a:schemeClr val="bg1"/>
                </a:solidFill>
              </a:defRPr>
            </a:lvl1pPr>
          </a:lstStyle>
          <a:p>
            <a:fld id="{F4E2918C-996A-41B2-8E09-A95A192ACC21}" type="slidenum">
              <a:rPr lang="he-IL"/>
              <a:pPr/>
              <a:t>‹#›</a:t>
            </a:fld>
            <a:endParaRPr lang="en-US"/>
          </a:p>
        </p:txBody>
      </p:sp>
      <p:sp>
        <p:nvSpPr>
          <p:cNvPr id="161806" name="Rectangle 14"/>
          <p:cNvSpPr>
            <a:spLocks noChangeArrowheads="1"/>
          </p:cNvSpPr>
          <p:nvPr/>
        </p:nvSpPr>
        <p:spPr bwMode="auto">
          <a:xfrm>
            <a:off x="0" y="201613"/>
            <a:ext cx="9144000" cy="6119812"/>
          </a:xfrm>
          <a:prstGeom prst="rect">
            <a:avLst/>
          </a:prstGeom>
          <a:solidFill>
            <a:schemeClr val="bg1">
              <a:alpha val="10001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he-IL"/>
          </a:p>
        </p:txBody>
      </p:sp>
      <p:sp>
        <p:nvSpPr>
          <p:cNvPr id="161807" name="Text Box 15"/>
          <p:cNvSpPr txBox="1">
            <a:spLocks noChangeArrowheads="1"/>
          </p:cNvSpPr>
          <p:nvPr userDrawn="1"/>
        </p:nvSpPr>
        <p:spPr bwMode="auto">
          <a:xfrm>
            <a:off x="2051050" y="508000"/>
            <a:ext cx="503238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 b="0">
                <a:solidFill>
                  <a:srgbClr val="B2B2B2"/>
                </a:solidFill>
              </a:rPr>
              <a:t>©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8" r:id="rId3"/>
    <p:sldLayoutId id="2147483669" r:id="rId4"/>
    <p:sldLayoutId id="2147483670" r:id="rId5"/>
    <p:sldLayoutId id="2147483671" r:id="rId6"/>
    <p:sldLayoutId id="2147483672" r:id="rId7"/>
    <p:sldLayoutId id="2147483673" r:id="rId8"/>
    <p:sldLayoutId id="2147483674" r:id="rId9"/>
    <p:sldLayoutId id="2147483675" r:id="rId10"/>
    <p:sldLayoutId id="2147483676" r:id="rId11"/>
    <p:sldLayoutId id="2147483677" r:id="rId12"/>
  </p:sldLayoutIdLst>
  <p:txStyles>
    <p:titleStyle>
      <a:lvl1pPr algn="l" rtl="1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+mj-lt"/>
          <a:ea typeface="+mj-ea"/>
          <a:cs typeface="+mj-cs"/>
        </a:defRPr>
      </a:lvl1pPr>
      <a:lvl2pPr algn="l" rtl="1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pitchFamily="34" charset="0"/>
          <a:cs typeface="Arial" pitchFamily="34" charset="0"/>
        </a:defRPr>
      </a:lvl2pPr>
      <a:lvl3pPr algn="l" rtl="1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pitchFamily="34" charset="0"/>
          <a:cs typeface="Arial" pitchFamily="34" charset="0"/>
        </a:defRPr>
      </a:lvl3pPr>
      <a:lvl4pPr algn="l" rtl="1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pitchFamily="34" charset="0"/>
          <a:cs typeface="Arial" pitchFamily="34" charset="0"/>
        </a:defRPr>
      </a:lvl4pPr>
      <a:lvl5pPr algn="l" rtl="1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pitchFamily="34" charset="0"/>
          <a:cs typeface="Arial" pitchFamily="34" charset="0"/>
        </a:defRPr>
      </a:lvl5pPr>
      <a:lvl6pPr marL="457200" algn="l" rtl="1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pitchFamily="34" charset="0"/>
          <a:cs typeface="Arial" pitchFamily="34" charset="0"/>
        </a:defRPr>
      </a:lvl6pPr>
      <a:lvl7pPr marL="914400" algn="l" rtl="1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pitchFamily="34" charset="0"/>
          <a:cs typeface="Arial" pitchFamily="34" charset="0"/>
        </a:defRPr>
      </a:lvl7pPr>
      <a:lvl8pPr marL="1371600" algn="l" rtl="1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pitchFamily="34" charset="0"/>
          <a:cs typeface="Arial" pitchFamily="34" charset="0"/>
        </a:defRPr>
      </a:lvl8pPr>
      <a:lvl9pPr marL="1828800" algn="l" rtl="1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pitchFamily="34" charset="0"/>
          <a:cs typeface="Arial" pitchFamily="34" charset="0"/>
        </a:defRPr>
      </a:lvl9pPr>
    </p:titleStyle>
    <p:bodyStyle>
      <a:lvl1pPr marL="342900" indent="-342900" algn="r" rtl="1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l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rtl="1" fontAlgn="base">
        <a:spcBef>
          <a:spcPct val="20000"/>
        </a:spcBef>
        <a:spcAft>
          <a:spcPct val="0"/>
        </a:spcAft>
        <a:buClr>
          <a:schemeClr val="tx1"/>
        </a:buClr>
        <a:buSzPct val="75000"/>
        <a:buChar char="–"/>
        <a:defRPr sz="2400">
          <a:solidFill>
            <a:schemeClr val="tx1"/>
          </a:solidFill>
          <a:latin typeface="+mn-lt"/>
          <a:cs typeface="+mn-cs"/>
        </a:defRPr>
      </a:lvl2pPr>
      <a:lvl3pPr marL="1143000" indent="-228600" algn="r" rtl="1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l"/>
        <a:defRPr sz="2000">
          <a:solidFill>
            <a:schemeClr val="tx1"/>
          </a:solidFill>
          <a:latin typeface="+mn-lt"/>
          <a:cs typeface="+mn-cs"/>
        </a:defRPr>
      </a:lvl3pPr>
      <a:lvl4pPr marL="1600200" indent="-228600" algn="r" rtl="1" fontAlgn="base">
        <a:spcBef>
          <a:spcPct val="20000"/>
        </a:spcBef>
        <a:spcAft>
          <a:spcPct val="0"/>
        </a:spcAft>
        <a:buClr>
          <a:schemeClr val="tx1"/>
        </a:buClr>
        <a:buSzPct val="80000"/>
        <a:buChar char="–"/>
        <a:defRPr>
          <a:solidFill>
            <a:schemeClr val="tx1"/>
          </a:solidFill>
          <a:latin typeface="+mn-lt"/>
          <a:cs typeface="+mn-cs"/>
        </a:defRPr>
      </a:lvl4pPr>
      <a:lvl5pPr marL="2057400" indent="-228600" algn="r" rtl="1" fontAlgn="base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l"/>
        <a:defRPr>
          <a:solidFill>
            <a:schemeClr val="tx1"/>
          </a:solidFill>
          <a:latin typeface="+mn-lt"/>
          <a:cs typeface="+mn-cs"/>
        </a:defRPr>
      </a:lvl5pPr>
      <a:lvl6pPr marL="2514600" indent="-228600" algn="r" rtl="1" fontAlgn="base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l"/>
        <a:defRPr>
          <a:solidFill>
            <a:schemeClr val="tx1"/>
          </a:solidFill>
          <a:latin typeface="+mn-lt"/>
          <a:cs typeface="+mn-cs"/>
        </a:defRPr>
      </a:lvl6pPr>
      <a:lvl7pPr marL="2971800" indent="-228600" algn="r" rtl="1" fontAlgn="base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l"/>
        <a:defRPr>
          <a:solidFill>
            <a:schemeClr val="tx1"/>
          </a:solidFill>
          <a:latin typeface="+mn-lt"/>
          <a:cs typeface="+mn-cs"/>
        </a:defRPr>
      </a:lvl7pPr>
      <a:lvl8pPr marL="3429000" indent="-228600" algn="r" rtl="1" fontAlgn="base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l"/>
        <a:defRPr>
          <a:solidFill>
            <a:schemeClr val="tx1"/>
          </a:solidFill>
          <a:latin typeface="+mn-lt"/>
          <a:cs typeface="+mn-cs"/>
        </a:defRPr>
      </a:lvl8pPr>
      <a:lvl9pPr marL="3886200" indent="-228600" algn="r" rtl="1" fontAlgn="base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l"/>
        <a:defRPr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he-IL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lo.cet.ac.il/player/?document=1dec44a5-7bd8-4f9d-aa3f-57040dadaa65&amp;language=he" TargetMode="Externa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n15IPkn5kXM" TargetMode="Externa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://images.google.co.il/imgres?imgurl=http://antwrp.gsfc.nasa.gov/apod/image/0403/sunprom2_soho_big.gif&amp;imgrefurl=http://www2.kinneret.ac.il/bloss/apod/?date%3D30/03/2004&amp;h=1024&amp;w=1024&amp;sz=821&amp;hl=iw&amp;start=1&amp;tbnid=mHrclTt4Dp1yCM:&amp;tbnh=150&amp;tbnw=150&amp;prev=/images?q%3D%D7%A9%D7%9E%D7%A9%2B%26gbv%3D2%26svnum%3D10%26hl%3Diw" TargetMode="Externa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hyperlink" Target="http://images.google.co.il/imgres?imgurl=http://www.pigmentim.co.il/gallery/thumbs/1122754994_small.jpg&amp;imgrefurl=http://www.pigmentim.co.il/store.php?subCatID%3D7&amp;h=150&amp;w=157&amp;sz=7&amp;hl=iw&amp;start=2&amp;tbnid=Zqi1yhP0BMjHXM:&amp;tbnh=93&amp;tbnw=97&amp;prev=/images?q%3D%D7%90%D7%91%D7%A7%D7%AA%2B%D7%A0%D7%97%D7%95%D7%A9%D7%AA%26gbv%3D2%26svnum%3D10%26hl%3Diw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jpe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hyperlink" Target="http://upload.wikimedia.org/wikipedia/commons/3/3a/Copper_cathode.png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hyperlink" Target="http://upload.wikimedia.org/wikipedia/commons/7/72/Zinc_anode.png" TargetMode="Externa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hyperlink" Target="http://www.myib.co.il/ppp.files/image007.gif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lo.cet.ac.il/player/?document=7a513cb5-4035-4921-8c35-7dcc4bed4bfa&amp;language=he&amp;sitekey=ebaghigh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4" name="AutoShape 4"/>
          <p:cNvSpPr>
            <a:spLocks noGrp="1" noChangeArrowheads="1"/>
          </p:cNvSpPr>
          <p:nvPr>
            <p:ph type="title"/>
          </p:nvPr>
        </p:nvSpPr>
        <p:spPr>
          <a:xfrm>
            <a:off x="679450" y="441325"/>
            <a:ext cx="7924800" cy="2374900"/>
          </a:xfrm>
          <a:solidFill>
            <a:schemeClr val="accent4">
              <a:lumMod val="10000"/>
              <a:lumOff val="90000"/>
            </a:schemeClr>
          </a:solidFill>
          <a:ln/>
          <a:effectLst>
            <a:outerShdw dist="35921" dir="2700000" algn="ctr" rotWithShape="0">
              <a:schemeClr val="bg2"/>
            </a:outerShdw>
          </a:effectLst>
        </p:spPr>
        <p:txBody>
          <a:bodyPr anchor="ctr"/>
          <a:lstStyle/>
          <a:p>
            <a:pPr algn="ctr">
              <a:lnSpc>
                <a:spcPct val="120000"/>
              </a:lnSpc>
            </a:pPr>
            <a:r>
              <a:rPr lang="he-IL" sz="72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פיזיקה כתה ט'</a:t>
            </a:r>
            <a:br>
              <a:rPr lang="he-IL" sz="72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he-IL" sz="72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אנרגיה</a:t>
            </a:r>
            <a:endParaRPr lang="en-US" sz="7200" dirty="0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158728" name="AutoShape 8"/>
          <p:cNvSpPr>
            <a:spLocks noChangeArrowheads="1"/>
          </p:cNvSpPr>
          <p:nvPr/>
        </p:nvSpPr>
        <p:spPr bwMode="auto">
          <a:xfrm>
            <a:off x="2339752" y="3681028"/>
            <a:ext cx="5041900" cy="1143000"/>
          </a:xfrm>
          <a:prstGeom prst="roundRect">
            <a:avLst>
              <a:gd name="adj" fmla="val 21667"/>
            </a:avLst>
          </a:prstGeom>
          <a:noFill/>
          <a:ln w="9525">
            <a:noFill/>
            <a:round/>
            <a:headEnd/>
            <a:tailEnd/>
          </a:ln>
          <a:effectLst/>
        </p:spPr>
        <p:txBody>
          <a:bodyPr anchor="b"/>
          <a:lstStyle/>
          <a:p>
            <a:pPr algn="ctr">
              <a:lnSpc>
                <a:spcPct val="90000"/>
              </a:lnSpc>
            </a:pPr>
            <a:endParaRPr lang="he-IL" sz="2800" dirty="0">
              <a:solidFill>
                <a:srgbClr val="7030A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algn="ctr">
              <a:lnSpc>
                <a:spcPct val="90000"/>
              </a:lnSpc>
            </a:pPr>
            <a:endParaRPr lang="he-IL" sz="2800" dirty="0">
              <a:solidFill>
                <a:srgbClr val="7030A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algn="ctr">
              <a:lnSpc>
                <a:spcPct val="90000"/>
              </a:lnSpc>
            </a:pPr>
            <a:r>
              <a:rPr lang="he-IL" sz="2800" dirty="0">
                <a:solidFill>
                  <a:srgbClr val="7030A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מצגת לימוד</a:t>
            </a:r>
            <a:br>
              <a:rPr lang="he-IL" sz="2800" dirty="0">
                <a:solidFill>
                  <a:srgbClr val="7030A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he-IL" sz="2800" dirty="0">
                <a:solidFill>
                  <a:srgbClr val="7030A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מדעים - שכבה ט'</a:t>
            </a:r>
            <a:endParaRPr lang="en-US" sz="2800" dirty="0">
              <a:solidFill>
                <a:srgbClr val="7030A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MagiClass,יון,5 Answers,E,120,2,18,0,Yes,E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CB19EFE2-51E7-4907-8F66-04F757F9F1AC}"/>
              </a:ext>
            </a:extLst>
          </p:cNvPr>
          <p:cNvSpPr txBox="1"/>
          <p:nvPr/>
        </p:nvSpPr>
        <p:spPr>
          <a:xfrm>
            <a:off x="2411760" y="584684"/>
            <a:ext cx="6156684" cy="273921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000" dirty="0"/>
              <a:t>שאלות לתרגול:</a:t>
            </a:r>
          </a:p>
          <a:p>
            <a:pPr marL="457200" indent="-457200">
              <a:buAutoNum type="arabicPeriod"/>
            </a:pPr>
            <a:r>
              <a:rPr lang="he-IL" sz="2000" dirty="0"/>
              <a:t>חשב את משקלו של גוף שמסתו היא 4 ק"ג.</a:t>
            </a:r>
          </a:p>
          <a:p>
            <a:pPr marL="457200" indent="-457200">
              <a:buAutoNum type="arabicPeriod"/>
            </a:pPr>
            <a:r>
              <a:rPr lang="he-IL" sz="2000" dirty="0"/>
              <a:t>חשב את משקלו של גוף שמסתו 600 גרם.</a:t>
            </a:r>
          </a:p>
          <a:p>
            <a:pPr marL="457200" indent="-457200">
              <a:buAutoNum type="arabicPeriod"/>
            </a:pPr>
            <a:r>
              <a:rPr lang="he-IL" sz="2000" dirty="0"/>
              <a:t>מסתו של גוף על </a:t>
            </a:r>
            <a:r>
              <a:rPr lang="he-IL" sz="2000" dirty="0" err="1"/>
              <a:t>כדוה"א</a:t>
            </a:r>
            <a:r>
              <a:rPr lang="he-IL" sz="2000" dirty="0"/>
              <a:t> היא 3.5 ק"ג. מה תהיה מסתו בחלל?</a:t>
            </a:r>
          </a:p>
          <a:p>
            <a:r>
              <a:rPr lang="he-IL" sz="2000" dirty="0"/>
              <a:t>      משקלו בחלל? נמק. </a:t>
            </a:r>
          </a:p>
          <a:p>
            <a:r>
              <a:rPr lang="he-IL" sz="2000" dirty="0"/>
              <a:t>      מסתו על הירח?</a:t>
            </a:r>
          </a:p>
          <a:p>
            <a:r>
              <a:rPr lang="he-IL" sz="2000" dirty="0"/>
              <a:t>      משקלו על הירח?</a:t>
            </a:r>
          </a:p>
          <a:p>
            <a:endParaRPr lang="he-IL" sz="12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MagiClass,-,Display Only,A,0,4,4,0,Yes,E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545DDD46-768B-4C2F-94C7-858A760D7A49}"/>
              </a:ext>
            </a:extLst>
          </p:cNvPr>
          <p:cNvSpPr txBox="1"/>
          <p:nvPr/>
        </p:nvSpPr>
        <p:spPr>
          <a:xfrm>
            <a:off x="431540" y="224644"/>
            <a:ext cx="8208912" cy="107721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400" dirty="0"/>
              <a:t>ג'יימס </a:t>
            </a:r>
            <a:r>
              <a:rPr lang="he-IL" sz="2400" dirty="0" err="1"/>
              <a:t>ג'ול</a:t>
            </a:r>
            <a:endParaRPr lang="he-IL" sz="2400" dirty="0"/>
          </a:p>
          <a:p>
            <a:r>
              <a:rPr lang="he-IL" sz="2000" b="0" dirty="0" err="1">
                <a:solidFill>
                  <a:srgbClr val="C00000"/>
                </a:solidFill>
              </a:rPr>
              <a:t>ג'ול</a:t>
            </a:r>
            <a:r>
              <a:rPr lang="he-IL" sz="2000" b="0" dirty="0">
                <a:solidFill>
                  <a:srgbClr val="C00000"/>
                </a:solidFill>
              </a:rPr>
              <a:t> היה פיזיקאי שחקר את אנרגיית החום והגיע למסקנה שאנרגית החום היא כמו כל אנרגיה ואפשר להמיר אותה לאנרגיה אחרת ואפשר להמיר אנרגיה אחרת לחום.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3FB9164-5C5C-41E7-8434-C0AE48797E75}"/>
              </a:ext>
            </a:extLst>
          </p:cNvPr>
          <p:cNvSpPr txBox="1"/>
          <p:nvPr/>
        </p:nvSpPr>
        <p:spPr>
          <a:xfrm>
            <a:off x="6048164" y="1592796"/>
            <a:ext cx="2844316" cy="236988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/>
              <a:t>הניסוי של </a:t>
            </a:r>
            <a:r>
              <a:rPr lang="he-IL" sz="2800" dirty="0" err="1"/>
              <a:t>ג'ול</a:t>
            </a:r>
            <a:r>
              <a:rPr lang="he-IL" sz="2800" dirty="0"/>
              <a:t>:</a:t>
            </a:r>
          </a:p>
          <a:p>
            <a:r>
              <a:rPr lang="he-IL" sz="2000" b="0" dirty="0" err="1"/>
              <a:t>ג'ול</a:t>
            </a:r>
            <a:r>
              <a:rPr lang="he-IL" sz="2000" b="0" dirty="0"/>
              <a:t> הפיל משקולת </a:t>
            </a:r>
            <a:r>
              <a:rPr lang="he-IL" sz="2000" b="0" dirty="0" err="1"/>
              <a:t>שהיתה</a:t>
            </a:r>
            <a:r>
              <a:rPr lang="he-IL" sz="2000" b="0" dirty="0"/>
              <a:t> מחוברת לגלגל כנפיים שהיה בתוך מיכל מלא נוזל צמיג. גלגל הכנפיים הסתובב בתוך הנוזל והטמפ' של הנוזל עלתה.</a:t>
            </a:r>
          </a:p>
        </p:txBody>
      </p:sp>
      <p:pic>
        <p:nvPicPr>
          <p:cNvPr id="9" name="תמונה 8">
            <a:extLst>
              <a:ext uri="{FF2B5EF4-FFF2-40B4-BE49-F238E27FC236}">
                <a16:creationId xmlns:a16="http://schemas.microsoft.com/office/drawing/2014/main" id="{4E2B1C1B-0B13-45DE-B547-DB0E4E464A7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4013" t="21286" r="22831" b="14283"/>
          <a:stretch/>
        </p:blipFill>
        <p:spPr>
          <a:xfrm>
            <a:off x="107504" y="1808820"/>
            <a:ext cx="5970012" cy="4068454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B3D6E9D2-62A1-43C3-AE96-89B2EEA19220}"/>
              </a:ext>
            </a:extLst>
          </p:cNvPr>
          <p:cNvSpPr txBox="1"/>
          <p:nvPr/>
        </p:nvSpPr>
        <p:spPr>
          <a:xfrm>
            <a:off x="3268684" y="1276885"/>
            <a:ext cx="1296144" cy="461665"/>
          </a:xfrm>
          <a:prstGeom prst="rect">
            <a:avLst/>
          </a:prstGeom>
          <a:solidFill>
            <a:schemeClr val="accent2"/>
          </a:solidFill>
        </p:spPr>
        <p:txBody>
          <a:bodyPr wrap="square" rtlCol="1">
            <a:spAutoFit/>
          </a:bodyPr>
          <a:lstStyle/>
          <a:p>
            <a:pPr algn="ctr"/>
            <a:r>
              <a:rPr lang="he-IL" sz="2400" dirty="0">
                <a:solidFill>
                  <a:srgbClr val="0000FF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הדמיה</a:t>
            </a:r>
            <a:endParaRPr lang="he-IL" sz="2400" dirty="0">
              <a:solidFill>
                <a:srgbClr val="0000FF"/>
              </a:solidFill>
            </a:endParaRPr>
          </a:p>
        </p:txBody>
      </p:sp>
      <p:pic>
        <p:nvPicPr>
          <p:cNvPr id="1026" name="Picture 2" descr="××× ×× ××¡×× ×××§××¨× ×©× ×'××">
            <a:extLst>
              <a:ext uri="{FF2B5EF4-FFF2-40B4-BE49-F238E27FC236}">
                <a16:creationId xmlns:a16="http://schemas.microsoft.com/office/drawing/2014/main" id="{2F2BA252-DACB-4632-9649-EC14100283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1134" y="3930008"/>
            <a:ext cx="1519436" cy="22998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תמונה 1">
            <a:extLst>
              <a:ext uri="{FF2B5EF4-FFF2-40B4-BE49-F238E27FC236}">
                <a16:creationId xmlns:a16="http://schemas.microsoft.com/office/drawing/2014/main" id="{6E6E541D-3604-40A9-8090-40CD087ECDF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6220" t="21286" r="33856" b="16384"/>
          <a:stretch/>
        </p:blipFill>
        <p:spPr>
          <a:xfrm>
            <a:off x="539552" y="332656"/>
            <a:ext cx="4788532" cy="5607623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591C1CE6-968D-43F5-B9DA-49F0C2063B10}"/>
              </a:ext>
            </a:extLst>
          </p:cNvPr>
          <p:cNvSpPr txBox="1"/>
          <p:nvPr/>
        </p:nvSpPr>
        <p:spPr>
          <a:xfrm>
            <a:off x="5796136" y="548680"/>
            <a:ext cx="2952328" cy="101566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2000" dirty="0">
                <a:solidFill>
                  <a:srgbClr val="FF0000"/>
                </a:solidFill>
              </a:rPr>
              <a:t>הקשר שבין גובה המשקולת לטמפ' המים.</a:t>
            </a:r>
          </a:p>
          <a:p>
            <a:pPr algn="ctr"/>
            <a:r>
              <a:rPr lang="he-IL" sz="2000" dirty="0">
                <a:solidFill>
                  <a:srgbClr val="FF0000"/>
                </a:solidFill>
              </a:rPr>
              <a:t>הניסוי של </a:t>
            </a:r>
            <a:r>
              <a:rPr lang="he-IL" sz="2000" dirty="0" err="1">
                <a:solidFill>
                  <a:srgbClr val="FF0000"/>
                </a:solidFill>
              </a:rPr>
              <a:t>ג'ול</a:t>
            </a:r>
            <a:endParaRPr lang="he-IL" sz="20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A9DF7B0D-84D2-4236-9097-07483BD0E5F3}"/>
              </a:ext>
            </a:extLst>
          </p:cNvPr>
          <p:cNvSpPr txBox="1"/>
          <p:nvPr/>
        </p:nvSpPr>
        <p:spPr>
          <a:xfrm>
            <a:off x="4968044" y="764704"/>
            <a:ext cx="2844316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dirty="0"/>
              <a:t>פעילות - ניסויים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F820E27-DF70-4528-A60C-F6CE55988A8F}"/>
              </a:ext>
            </a:extLst>
          </p:cNvPr>
          <p:cNvSpPr txBox="1"/>
          <p:nvPr/>
        </p:nvSpPr>
        <p:spPr>
          <a:xfrm>
            <a:off x="503548" y="1592796"/>
            <a:ext cx="8244916" cy="224676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000" b="0" dirty="0">
                <a:solidFill>
                  <a:srgbClr val="C00000"/>
                </a:solidFill>
              </a:rPr>
              <a:t>כל ניסוי מתבצע עקב שאלת חקר הנשאלת.</a:t>
            </a:r>
          </a:p>
          <a:p>
            <a:r>
              <a:rPr lang="he-IL" sz="2000" b="0" dirty="0">
                <a:solidFill>
                  <a:srgbClr val="C00000"/>
                </a:solidFill>
              </a:rPr>
              <a:t>שאלת חקר בודקת את הקשר או ההשפעה של גורם א' על גורם ב'.</a:t>
            </a:r>
          </a:p>
          <a:p>
            <a:r>
              <a:rPr lang="he-IL" sz="2000" b="0" dirty="0">
                <a:solidFill>
                  <a:srgbClr val="C00000"/>
                </a:solidFill>
              </a:rPr>
              <a:t>בכל שאלת חקר יש גורם משפיע (משתנה בלתי תלוי) וגורם מושפע (משתנה תלוי).</a:t>
            </a:r>
          </a:p>
          <a:p>
            <a:r>
              <a:rPr lang="he-IL" sz="2000" b="0" dirty="0">
                <a:solidFill>
                  <a:srgbClr val="C00000"/>
                </a:solidFill>
              </a:rPr>
              <a:t>בכל שאלת חקר יש גורמים קבועים שצריך לשמור עליהם במהלך הניסוי.</a:t>
            </a:r>
          </a:p>
          <a:p>
            <a:r>
              <a:rPr lang="he-IL" sz="2000" b="0" dirty="0">
                <a:solidFill>
                  <a:srgbClr val="C00000"/>
                </a:solidFill>
              </a:rPr>
              <a:t>בכל ניסוי יש בקרה, שהוא בעצם ניסוי נוסף בלי הגורם המשפיע שבא להשוות אותו לניסוי הנערך עם המשתנה המשפיע.</a:t>
            </a:r>
          </a:p>
          <a:p>
            <a:r>
              <a:rPr lang="he-IL" sz="2000" b="0" dirty="0">
                <a:solidFill>
                  <a:srgbClr val="C00000"/>
                </a:solidFill>
              </a:rPr>
              <a:t>כל ניסוי צריך </a:t>
            </a:r>
            <a:r>
              <a:rPr lang="he-IL" sz="2000" b="0" dirty="0" err="1">
                <a:solidFill>
                  <a:srgbClr val="C00000"/>
                </a:solidFill>
              </a:rPr>
              <a:t>להערך</a:t>
            </a:r>
            <a:r>
              <a:rPr lang="he-IL" sz="2000" b="0" dirty="0">
                <a:solidFill>
                  <a:srgbClr val="C00000"/>
                </a:solidFill>
              </a:rPr>
              <a:t> מספר פעמים כדי לאמת את התוצאה. (חזרות)</a:t>
            </a:r>
          </a:p>
        </p:txBody>
      </p:sp>
    </p:spTree>
    <p:extLst>
      <p:ext uri="{BB962C8B-B14F-4D97-AF65-F5344CB8AC3E}">
        <p14:creationId xmlns:p14="http://schemas.microsoft.com/office/powerpoint/2010/main" val="378702442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MagiClass,מספר אטומי,4 Answers,A,60,31,4,0,Yes,E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×ª××¦××ª ×ª××× × ×¢×××¨ ××¤× ×××">
            <a:extLst>
              <a:ext uri="{FF2B5EF4-FFF2-40B4-BE49-F238E27FC236}">
                <a16:creationId xmlns:a16="http://schemas.microsoft.com/office/drawing/2014/main" id="{78AE7176-45A1-468A-84C5-8086EA5648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7804" y="332656"/>
            <a:ext cx="4314056" cy="5748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FF73E78-91F0-47BB-8521-AFE22A54E130}"/>
              </a:ext>
            </a:extLst>
          </p:cNvPr>
          <p:cNvSpPr txBox="1"/>
          <p:nvPr/>
        </p:nvSpPr>
        <p:spPr>
          <a:xfrm>
            <a:off x="2231740" y="547297"/>
            <a:ext cx="5148572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dirty="0"/>
              <a:t>פרק 2: אנרגיית גובה וניצולה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MagiClass,פלטינה,4 Answers,C,90,4,30,0,Yes,E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407FBB4E-855A-4259-A29A-9056B49709CB}"/>
              </a:ext>
            </a:extLst>
          </p:cNvPr>
          <p:cNvSpPr txBox="1"/>
          <p:nvPr/>
        </p:nvSpPr>
        <p:spPr>
          <a:xfrm>
            <a:off x="971600" y="548680"/>
            <a:ext cx="7200800" cy="483209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/>
              <a:t>כל גוף הנמצא בגובה מסוים יש לו אנרגיית גובה.</a:t>
            </a:r>
          </a:p>
          <a:p>
            <a:r>
              <a:rPr lang="he-IL" sz="2000" dirty="0"/>
              <a:t>גוף שנופל למטה מאבד את אנרגית הגובה וצובר אנרגית תנועה. (המרה)</a:t>
            </a:r>
          </a:p>
          <a:p>
            <a:r>
              <a:rPr lang="he-IL" sz="2000" dirty="0"/>
              <a:t>שחיין עולה על מקפצה וקופץ למים.</a:t>
            </a:r>
          </a:p>
          <a:p>
            <a:r>
              <a:rPr lang="he-IL" sz="2000" dirty="0"/>
              <a:t>אלו גלגולי אנרגיה מתרחשים בעת הקפיצה?</a:t>
            </a:r>
          </a:p>
          <a:p>
            <a:r>
              <a:rPr lang="he-IL" sz="2000" dirty="0"/>
              <a:t>במה תלויה אנרגיית הגובה של השחיין כאשר הוא קופץ למים?</a:t>
            </a:r>
          </a:p>
          <a:p>
            <a:r>
              <a:rPr lang="he-IL" sz="2000" dirty="0">
                <a:solidFill>
                  <a:srgbClr val="C00000"/>
                </a:solidFill>
              </a:rPr>
              <a:t>פעילות: עמ' 25.</a:t>
            </a:r>
          </a:p>
          <a:p>
            <a:r>
              <a:rPr lang="he-IL" sz="2000" dirty="0">
                <a:solidFill>
                  <a:srgbClr val="C00000"/>
                </a:solidFill>
              </a:rPr>
              <a:t>הקשר בין גובה הנפילה לבין אנרגיית הגובה.</a:t>
            </a:r>
          </a:p>
          <a:p>
            <a:r>
              <a:rPr lang="he-IL" sz="2000" dirty="0">
                <a:solidFill>
                  <a:srgbClr val="C00000"/>
                </a:solidFill>
              </a:rPr>
              <a:t>נסחו את שאלת החקר לניסוי.</a:t>
            </a:r>
          </a:p>
          <a:p>
            <a:r>
              <a:rPr lang="he-IL" sz="2000" dirty="0">
                <a:solidFill>
                  <a:srgbClr val="C00000"/>
                </a:solidFill>
              </a:rPr>
              <a:t>מהי השערתכם?</a:t>
            </a:r>
          </a:p>
          <a:p>
            <a:r>
              <a:rPr lang="he-IL" sz="2000" dirty="0">
                <a:solidFill>
                  <a:srgbClr val="C00000"/>
                </a:solidFill>
              </a:rPr>
              <a:t>מהו המשתנה הבלתי תלוי? (משפיע)</a:t>
            </a:r>
          </a:p>
          <a:p>
            <a:r>
              <a:rPr lang="he-IL" sz="2000" dirty="0">
                <a:solidFill>
                  <a:srgbClr val="C00000"/>
                </a:solidFill>
              </a:rPr>
              <a:t>מהו המשתנה התלוי בניסוי?</a:t>
            </a:r>
          </a:p>
          <a:p>
            <a:r>
              <a:rPr lang="he-IL" sz="2000" dirty="0">
                <a:solidFill>
                  <a:srgbClr val="C00000"/>
                </a:solidFill>
              </a:rPr>
              <a:t>מהם הגורמים הקבועים בניסוי?</a:t>
            </a:r>
          </a:p>
          <a:p>
            <a:r>
              <a:rPr lang="he-IL" sz="2000" dirty="0">
                <a:solidFill>
                  <a:srgbClr val="C00000"/>
                </a:solidFill>
              </a:rPr>
              <a:t>מהן תוצאות הניסוי?</a:t>
            </a:r>
          </a:p>
          <a:p>
            <a:r>
              <a:rPr lang="he-IL" sz="2000" dirty="0">
                <a:solidFill>
                  <a:srgbClr val="C00000"/>
                </a:solidFill>
              </a:rPr>
              <a:t>מהי המסקנה מהניסוי?</a:t>
            </a:r>
            <a:endParaRPr lang="he-IL" sz="20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9CAFA8CC-F2E6-4B7A-872E-D81E469A38FA}"/>
              </a:ext>
            </a:extLst>
          </p:cNvPr>
          <p:cNvSpPr txBox="1"/>
          <p:nvPr/>
        </p:nvSpPr>
        <p:spPr>
          <a:xfrm>
            <a:off x="2051720" y="548680"/>
            <a:ext cx="5940660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400" dirty="0"/>
              <a:t>אנרגיית גובה – פעילות ברשת</a:t>
            </a:r>
          </a:p>
          <a:p>
            <a:endParaRPr lang="he-IL" sz="2400" dirty="0"/>
          </a:p>
        </p:txBody>
      </p:sp>
      <p:pic>
        <p:nvPicPr>
          <p:cNvPr id="5" name="תמונה 4">
            <a:extLst>
              <a:ext uri="{FF2B5EF4-FFF2-40B4-BE49-F238E27FC236}">
                <a16:creationId xmlns:a16="http://schemas.microsoft.com/office/drawing/2014/main" id="{EB98EFA1-E5E8-4581-8241-4682BE35EE3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8738" t="17084" r="27163" b="21987"/>
          <a:stretch/>
        </p:blipFill>
        <p:spPr>
          <a:xfrm>
            <a:off x="4716017" y="1268760"/>
            <a:ext cx="4338481" cy="3370071"/>
          </a:xfrm>
          <a:prstGeom prst="rect">
            <a:avLst/>
          </a:prstGeom>
        </p:spPr>
      </p:pic>
      <p:pic>
        <p:nvPicPr>
          <p:cNvPr id="6" name="תמונה 5">
            <a:extLst>
              <a:ext uri="{FF2B5EF4-FFF2-40B4-BE49-F238E27FC236}">
                <a16:creationId xmlns:a16="http://schemas.microsoft.com/office/drawing/2014/main" id="{46916C66-A738-443F-9224-03AFBF4B848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8344" t="16384" r="27556" b="22687"/>
          <a:stretch/>
        </p:blipFill>
        <p:spPr>
          <a:xfrm>
            <a:off x="89502" y="1251887"/>
            <a:ext cx="4338481" cy="33700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527509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D34B804C-E4AF-4D58-AB35-E046FE767391}"/>
                  </a:ext>
                </a:extLst>
              </p:cNvPr>
              <p:cNvSpPr txBox="1"/>
              <p:nvPr/>
            </p:nvSpPr>
            <p:spPr>
              <a:xfrm>
                <a:off x="6022902" y="2204864"/>
                <a:ext cx="2041485" cy="492443"/>
              </a:xfrm>
              <a:prstGeom prst="rect">
                <a:avLst/>
              </a:prstGeom>
              <a:noFill/>
            </p:spPr>
            <p:txBody>
              <a:bodyPr wrap="square" lIns="0" tIns="0" rIns="0" bIns="0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𝑬𝒉</m:t>
                      </m:r>
                      <m:r>
                        <a:rPr lang="en-US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𝑾𝒉</m:t>
                      </m:r>
                    </m:oMath>
                  </m:oMathPara>
                </a14:m>
                <a:endParaRPr lang="he-IL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D34B804C-E4AF-4D58-AB35-E046FE76739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22902" y="2204864"/>
                <a:ext cx="2041485" cy="492443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BC3AFBD3-C784-4AEF-AC82-42385267A68E}"/>
                  </a:ext>
                </a:extLst>
              </p:cNvPr>
              <p:cNvSpPr txBox="1"/>
              <p:nvPr/>
            </p:nvSpPr>
            <p:spPr>
              <a:xfrm>
                <a:off x="6022903" y="645948"/>
                <a:ext cx="1676536" cy="492443"/>
              </a:xfrm>
              <a:prstGeom prst="rect">
                <a:avLst/>
              </a:prstGeom>
              <a:noFill/>
            </p:spPr>
            <p:txBody>
              <a:bodyPr wrap="square" lIns="0" tIns="0" rIns="0" bIns="0" rtlCol="1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b="1" i="1" smtClean="0">
                        <a:latin typeface="Cambria Math" panose="02040503050406030204" pitchFamily="18" charset="0"/>
                      </a:rPr>
                      <m:t>𝑾</m:t>
                    </m:r>
                    <m:r>
                      <a:rPr lang="en-US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𝑴</m:t>
                    </m:r>
                  </m:oMath>
                </a14:m>
                <a:r>
                  <a:rPr lang="en-US" dirty="0"/>
                  <a:t>g</a:t>
                </a:r>
                <a:endParaRPr lang="he-IL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BC3AFBD3-C784-4AEF-AC82-42385267A68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22903" y="645948"/>
                <a:ext cx="1676536" cy="492443"/>
              </a:xfrm>
              <a:prstGeom prst="rect">
                <a:avLst/>
              </a:prstGeom>
              <a:blipFill>
                <a:blip r:embed="rId3"/>
                <a:stretch>
                  <a:fillRect t="-25926" r="-15273" b="-48148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extBox 1">
            <a:extLst>
              <a:ext uri="{FF2B5EF4-FFF2-40B4-BE49-F238E27FC236}">
                <a16:creationId xmlns:a16="http://schemas.microsoft.com/office/drawing/2014/main" id="{11FFD9EC-1211-422E-BA49-47AD016E7130}"/>
              </a:ext>
            </a:extLst>
          </p:cNvPr>
          <p:cNvSpPr txBox="1"/>
          <p:nvPr/>
        </p:nvSpPr>
        <p:spPr>
          <a:xfrm>
            <a:off x="2411760" y="476672"/>
            <a:ext cx="3384376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400" dirty="0"/>
              <a:t>המשקל תלוי במסה ובכוח הכבידה לפי הנוסחה: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2BE4F42-1862-477F-A5CC-19FAF171D0A5}"/>
              </a:ext>
            </a:extLst>
          </p:cNvPr>
          <p:cNvSpPr txBox="1"/>
          <p:nvPr/>
        </p:nvSpPr>
        <p:spPr>
          <a:xfrm>
            <a:off x="719572" y="2024844"/>
            <a:ext cx="4860540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400" dirty="0"/>
              <a:t>אנרגית הגובה תלויה במשקל ובגובה</a:t>
            </a:r>
          </a:p>
          <a:p>
            <a:r>
              <a:rPr lang="he-IL" sz="2400" dirty="0"/>
              <a:t>המשקל </a:t>
            </a:r>
            <a:r>
              <a:rPr lang="he-IL" sz="2400" dirty="0" err="1"/>
              <a:t>בניוטונים</a:t>
            </a:r>
            <a:r>
              <a:rPr lang="he-IL" sz="2400" dirty="0"/>
              <a:t> והגובה במטרים.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8AAA8E9-E2F2-4330-BC33-C6A9D36326F2}"/>
              </a:ext>
            </a:extLst>
          </p:cNvPr>
          <p:cNvSpPr txBox="1"/>
          <p:nvPr/>
        </p:nvSpPr>
        <p:spPr>
          <a:xfrm>
            <a:off x="2807804" y="3140968"/>
            <a:ext cx="6084676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400" dirty="0"/>
              <a:t>לפעמים נתונה המסה ולא המשקל ואז אפשר לאחד את שתי הנוסחאות לנוסחה הבאה.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950176E6-4A19-4060-A570-F087C2243B0C}"/>
                  </a:ext>
                </a:extLst>
              </p:cNvPr>
              <p:cNvSpPr txBox="1"/>
              <p:nvPr/>
            </p:nvSpPr>
            <p:spPr>
              <a:xfrm>
                <a:off x="1108357" y="3409136"/>
                <a:ext cx="2041485" cy="492443"/>
              </a:xfrm>
              <a:prstGeom prst="rect">
                <a:avLst/>
              </a:prstGeom>
              <a:noFill/>
            </p:spPr>
            <p:txBody>
              <a:bodyPr wrap="square" lIns="0" tIns="0" rIns="0" bIns="0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𝑬𝒉</m:t>
                      </m:r>
                      <m:r>
                        <a:rPr lang="en-US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𝒎𝒈𝒉</m:t>
                      </m:r>
                    </m:oMath>
                  </m:oMathPara>
                </a14:m>
                <a:endParaRPr lang="he-IL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950176E6-4A19-4060-A570-F087C2243B0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08357" y="3409136"/>
                <a:ext cx="2041485" cy="49244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TextBox 10">
            <a:extLst>
              <a:ext uri="{FF2B5EF4-FFF2-40B4-BE49-F238E27FC236}">
                <a16:creationId xmlns:a16="http://schemas.microsoft.com/office/drawing/2014/main" id="{87986551-A0E9-4B2F-87D3-C6348CA5E853}"/>
              </a:ext>
            </a:extLst>
          </p:cNvPr>
          <p:cNvSpPr txBox="1"/>
          <p:nvPr/>
        </p:nvSpPr>
        <p:spPr>
          <a:xfrm>
            <a:off x="2411760" y="4401108"/>
            <a:ext cx="5287679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000" dirty="0">
                <a:solidFill>
                  <a:srgbClr val="FF0000"/>
                </a:solidFill>
              </a:rPr>
              <a:t>גוף שמסתו 3 ק"ג נמצא בגובה של 8 מ' מעל לקרקע. מהי אנרגית הגובה שלו?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FE7AA73-4E46-4DEE-A98B-D98362E30FF8}"/>
              </a:ext>
            </a:extLst>
          </p:cNvPr>
          <p:cNvSpPr txBox="1"/>
          <p:nvPr/>
        </p:nvSpPr>
        <p:spPr>
          <a:xfrm>
            <a:off x="935596" y="476672"/>
            <a:ext cx="508965" cy="3385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1600" b="0" dirty="0">
                <a:solidFill>
                  <a:srgbClr val="FF0000"/>
                </a:solidFill>
              </a:rPr>
              <a:t>32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B86CA80-E855-4361-9738-581C8683E422}"/>
              </a:ext>
            </a:extLst>
          </p:cNvPr>
          <p:cNvSpPr txBox="1"/>
          <p:nvPr/>
        </p:nvSpPr>
        <p:spPr>
          <a:xfrm>
            <a:off x="4572000" y="5337212"/>
            <a:ext cx="1944216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1800" dirty="0"/>
              <a:t>תרגילים בעמוד 32</a:t>
            </a:r>
          </a:p>
        </p:txBody>
      </p:sp>
    </p:spTree>
    <p:extLst>
      <p:ext uri="{BB962C8B-B14F-4D97-AF65-F5344CB8AC3E}">
        <p14:creationId xmlns:p14="http://schemas.microsoft.com/office/powerpoint/2010/main" val="219081627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67274CB-03EE-4154-B9C4-5E061BF1AE41}"/>
              </a:ext>
            </a:extLst>
          </p:cNvPr>
          <p:cNvSpPr txBox="1"/>
          <p:nvPr/>
        </p:nvSpPr>
        <p:spPr>
          <a:xfrm>
            <a:off x="3491880" y="620688"/>
            <a:ext cx="3348372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dirty="0"/>
              <a:t>הנחיתה על הירח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D40F137-C454-4DB1-BD3A-1F506378D35A}"/>
              </a:ext>
            </a:extLst>
          </p:cNvPr>
          <p:cNvSpPr txBox="1"/>
          <p:nvPr/>
        </p:nvSpPr>
        <p:spPr>
          <a:xfrm>
            <a:off x="5328084" y="1844824"/>
            <a:ext cx="216024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400" dirty="0"/>
              <a:t>מהירות מילוט</a:t>
            </a:r>
          </a:p>
        </p:txBody>
      </p:sp>
      <p:sp>
        <p:nvSpPr>
          <p:cNvPr id="4" name="TextBox 3">
            <a:hlinkClick r:id="rId2"/>
            <a:extLst>
              <a:ext uri="{FF2B5EF4-FFF2-40B4-BE49-F238E27FC236}">
                <a16:creationId xmlns:a16="http://schemas.microsoft.com/office/drawing/2014/main" id="{3C87EFDA-B8C2-49C1-A7BD-8A39D0BBC59D}"/>
              </a:ext>
            </a:extLst>
          </p:cNvPr>
          <p:cNvSpPr txBox="1"/>
          <p:nvPr/>
        </p:nvSpPr>
        <p:spPr>
          <a:xfrm>
            <a:off x="3095836" y="2924944"/>
            <a:ext cx="4392488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400" dirty="0">
                <a:solidFill>
                  <a:srgbClr val="FF0000"/>
                </a:solidFill>
              </a:rPr>
              <a:t>סרטון הנחיתה על הירח אפולו 13</a:t>
            </a:r>
          </a:p>
        </p:txBody>
      </p:sp>
    </p:spTree>
    <p:extLst>
      <p:ext uri="{BB962C8B-B14F-4D97-AF65-F5344CB8AC3E}">
        <p14:creationId xmlns:p14="http://schemas.microsoft.com/office/powerpoint/2010/main" val="178936186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MagiClass,אלומיניום,4 Answers,C,120,3,34,0,Yes,E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A78A7F23-3BB7-40C8-93A0-C7216BCA34A9}"/>
              </a:ext>
            </a:extLst>
          </p:cNvPr>
          <p:cNvSpPr txBox="1"/>
          <p:nvPr/>
        </p:nvSpPr>
        <p:spPr>
          <a:xfrm>
            <a:off x="1979712" y="656692"/>
            <a:ext cx="5976664" cy="147732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400" dirty="0"/>
              <a:t>הזרם החשמלי </a:t>
            </a:r>
            <a:r>
              <a:rPr lang="he-IL" sz="1600" dirty="0"/>
              <a:t>פעילות -  94</a:t>
            </a:r>
          </a:p>
          <a:p>
            <a:r>
              <a:rPr lang="he-IL" sz="1800" dirty="0">
                <a:solidFill>
                  <a:srgbClr val="A50021"/>
                </a:solidFill>
              </a:rPr>
              <a:t>בנו במעבדה את המעגל הנתון בשרטוט. בדקו את עוצמת הזרם.</a:t>
            </a:r>
          </a:p>
          <a:p>
            <a:endParaRPr lang="he-IL" sz="2400" dirty="0"/>
          </a:p>
          <a:p>
            <a:endParaRPr lang="he-IL" sz="2400" dirty="0"/>
          </a:p>
        </p:txBody>
      </p:sp>
      <p:pic>
        <p:nvPicPr>
          <p:cNvPr id="9" name="תמונה 8">
            <a:extLst>
              <a:ext uri="{FF2B5EF4-FFF2-40B4-BE49-F238E27FC236}">
                <a16:creationId xmlns:a16="http://schemas.microsoft.com/office/drawing/2014/main" id="{E995C5A4-5B9D-4906-8A6D-1FFD35D6F31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1650" t="6578" r="25194" b="24811"/>
          <a:stretch/>
        </p:blipFill>
        <p:spPr>
          <a:xfrm>
            <a:off x="1367644" y="1433290"/>
            <a:ext cx="6570352" cy="4768018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MagiClass,-,Display Only,A,0,36,3,0,Yes,E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898" name="AutoShape 2"/>
          <p:cNvSpPr>
            <a:spLocks noGrp="1" noChangeArrowheads="1"/>
          </p:cNvSpPr>
          <p:nvPr>
            <p:ph type="title"/>
          </p:nvPr>
        </p:nvSpPr>
        <p:spPr>
          <a:xfrm>
            <a:off x="3240088" y="285492"/>
            <a:ext cx="5445125" cy="670941"/>
          </a:xfrm>
          <a:solidFill>
            <a:schemeClr val="accent1"/>
          </a:solidFill>
          <a:ln cap="flat" algn="ctr">
            <a:solidFill>
              <a:schemeClr val="tx1"/>
            </a:solidFill>
          </a:ln>
        </p:spPr>
        <p:txBody>
          <a:bodyPr>
            <a:spAutoFit/>
          </a:bodyPr>
          <a:lstStyle/>
          <a:p>
            <a:pPr algn="ctr"/>
            <a:r>
              <a:rPr lang="he-IL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מהי פיזיקה?</a:t>
            </a:r>
            <a:endParaRPr lang="en-US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36919" name="Text Box 23"/>
          <p:cNvSpPr txBox="1">
            <a:spLocks noChangeArrowheads="1"/>
          </p:cNvSpPr>
          <p:nvPr/>
        </p:nvSpPr>
        <p:spPr bwMode="auto">
          <a:xfrm>
            <a:off x="251520" y="2075227"/>
            <a:ext cx="8641655" cy="3189977"/>
          </a:xfrm>
          <a:prstGeom prst="rect">
            <a:avLst/>
          </a:prstGeom>
          <a:solidFill>
            <a:srgbClr val="CCCCFF"/>
          </a:solidFill>
          <a:ln w="9525">
            <a:noFill/>
            <a:miter lim="800000"/>
            <a:headEnd/>
            <a:tailEnd/>
          </a:ln>
          <a:effectLst/>
        </p:spPr>
        <p:txBody>
          <a:bodyPr wrap="square" lIns="90000" tIns="46800" rIns="90000" bIns="46800">
            <a:spAutoFit/>
          </a:bodyPr>
          <a:lstStyle/>
          <a:p>
            <a:pPr>
              <a:lnSpc>
                <a:spcPct val="110000"/>
              </a:lnSpc>
              <a:spcBef>
                <a:spcPct val="50000"/>
              </a:spcBef>
              <a:buClr>
                <a:srgbClr val="FF0000"/>
              </a:buClr>
            </a:pPr>
            <a:r>
              <a:rPr lang="he-IL" dirty="0"/>
              <a:t>פיזיקה היא מדע החוקר תופעות וחוקי טבע בסיסיים.</a:t>
            </a:r>
          </a:p>
          <a:p>
            <a:pPr>
              <a:lnSpc>
                <a:spcPct val="110000"/>
              </a:lnSpc>
              <a:spcBef>
                <a:spcPct val="50000"/>
              </a:spcBef>
              <a:buClr>
                <a:srgbClr val="FF0000"/>
              </a:buClr>
            </a:pPr>
            <a:r>
              <a:rPr lang="he-IL" sz="2400" dirty="0">
                <a:solidFill>
                  <a:srgbClr val="C00000"/>
                </a:solidFill>
              </a:rPr>
              <a:t>לדוגמה: נפילת גופים, תנועת גרמי שמים, קרינה רדיואקטיבית.</a:t>
            </a:r>
          </a:p>
          <a:p>
            <a:pPr>
              <a:lnSpc>
                <a:spcPct val="110000"/>
              </a:lnSpc>
              <a:spcBef>
                <a:spcPct val="50000"/>
              </a:spcBef>
              <a:buClr>
                <a:srgbClr val="FF0000"/>
              </a:buClr>
            </a:pPr>
            <a:r>
              <a:rPr lang="he-IL" sz="2400" dirty="0">
                <a:solidFill>
                  <a:srgbClr val="C00000"/>
                </a:solidFill>
              </a:rPr>
              <a:t>  שאלות כמו: מהו הזרם החשמלי? מהו האור? כיצד משתנה מהירות גוף נופל? </a:t>
            </a:r>
            <a:r>
              <a:rPr lang="he-IL" sz="2400" dirty="0" err="1">
                <a:solidFill>
                  <a:srgbClr val="C00000"/>
                </a:solidFill>
              </a:rPr>
              <a:t>וכו</a:t>
            </a:r>
            <a:r>
              <a:rPr lang="he-IL" sz="2400" dirty="0">
                <a:solidFill>
                  <a:srgbClr val="C00000"/>
                </a:solidFill>
              </a:rPr>
              <a:t>..</a:t>
            </a:r>
          </a:p>
          <a:p>
            <a:pPr>
              <a:lnSpc>
                <a:spcPct val="110000"/>
              </a:lnSpc>
              <a:spcBef>
                <a:spcPct val="50000"/>
              </a:spcBef>
              <a:buClr>
                <a:srgbClr val="FF0000"/>
              </a:buClr>
            </a:pPr>
            <a:r>
              <a:rPr lang="he-IL" sz="2400" dirty="0">
                <a:solidFill>
                  <a:srgbClr val="C00000"/>
                </a:solidFill>
              </a:rPr>
              <a:t>מתוך ניסויים שעורכים החוקרים הם מנסחים חוקים המתארים את התופעות.</a:t>
            </a:r>
            <a:endParaRPr lang="he-IL" sz="2400" dirty="0"/>
          </a:p>
        </p:txBody>
      </p:sp>
      <p:pic>
        <p:nvPicPr>
          <p:cNvPr id="336927" name="Picture 31" descr="sunprom2_soho_big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1338" y="188913"/>
            <a:ext cx="1835150" cy="183515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MagiClass,יון חמצן,4 Answers,D,120,19,4,0,Yes,E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E8923CAA-A2A3-4C6D-BAB3-884501EF3918}"/>
              </a:ext>
            </a:extLst>
          </p:cNvPr>
          <p:cNvSpPr txBox="1"/>
          <p:nvPr/>
        </p:nvSpPr>
        <p:spPr>
          <a:xfrm>
            <a:off x="359532" y="476672"/>
            <a:ext cx="8136904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400" dirty="0"/>
              <a:t>הוסיפו עוד נגד בטור למעגל. כיצד ישתנה עוצמת הזרם?</a:t>
            </a:r>
          </a:p>
        </p:txBody>
      </p:sp>
      <p:pic>
        <p:nvPicPr>
          <p:cNvPr id="8" name="תמונה 7">
            <a:extLst>
              <a:ext uri="{FF2B5EF4-FFF2-40B4-BE49-F238E27FC236}">
                <a16:creationId xmlns:a16="http://schemas.microsoft.com/office/drawing/2014/main" id="{5603F977-673A-401E-B98B-2F146688766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8106" t="13500" r="26375" b="26189"/>
          <a:stretch/>
        </p:blipFill>
        <p:spPr>
          <a:xfrm>
            <a:off x="791580" y="1412776"/>
            <a:ext cx="7191797" cy="4392488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מלבן 3">
            <a:extLst>
              <a:ext uri="{FF2B5EF4-FFF2-40B4-BE49-F238E27FC236}">
                <a16:creationId xmlns:a16="http://schemas.microsoft.com/office/drawing/2014/main" id="{BF015A20-34DE-43DD-9CB1-CB366BC0E0EE}"/>
              </a:ext>
            </a:extLst>
          </p:cNvPr>
          <p:cNvSpPr/>
          <p:nvPr/>
        </p:nvSpPr>
        <p:spPr>
          <a:xfrm>
            <a:off x="1610798" y="296652"/>
            <a:ext cx="592240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e-IL" sz="2000" b="0" dirty="0">
                <a:solidFill>
                  <a:srgbClr val="0000FF"/>
                </a:solidFill>
                <a:latin typeface="Arimo"/>
              </a:rPr>
              <a:t>שערו כיצד תשתנה עוצמת הזרם אם נוסיף עוד שני נגדים בטור למעגל</a:t>
            </a:r>
            <a:endParaRPr lang="he-IL" sz="2000" dirty="0">
              <a:solidFill>
                <a:srgbClr val="0000FF"/>
              </a:solidFill>
            </a:endParaRPr>
          </a:p>
        </p:txBody>
      </p:sp>
      <p:pic>
        <p:nvPicPr>
          <p:cNvPr id="5" name="תמונה 4">
            <a:extLst>
              <a:ext uri="{FF2B5EF4-FFF2-40B4-BE49-F238E27FC236}">
                <a16:creationId xmlns:a16="http://schemas.microsoft.com/office/drawing/2014/main" id="{BF61114B-4B68-442D-AEF6-FE7DF85AD3D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1613" t="2378" r="23619" b="34646"/>
          <a:stretch/>
        </p:blipFill>
        <p:spPr>
          <a:xfrm>
            <a:off x="188322" y="1004538"/>
            <a:ext cx="8649898" cy="4728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760423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תמונה 3">
            <a:extLst>
              <a:ext uri="{FF2B5EF4-FFF2-40B4-BE49-F238E27FC236}">
                <a16:creationId xmlns:a16="http://schemas.microsoft.com/office/drawing/2014/main" id="{0F47EC9C-52F4-46F3-BB81-489002EFB1E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3776" t="5179" r="27163" b="31791"/>
          <a:stretch/>
        </p:blipFill>
        <p:spPr>
          <a:xfrm>
            <a:off x="812972" y="1232756"/>
            <a:ext cx="7860871" cy="4716524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6B77269-EA07-4CE4-8ECA-E57C4AC182F9}"/>
              </a:ext>
            </a:extLst>
          </p:cNvPr>
          <p:cNvSpPr txBox="1"/>
          <p:nvPr/>
        </p:nvSpPr>
        <p:spPr>
          <a:xfrm>
            <a:off x="4463988" y="368660"/>
            <a:ext cx="4212468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1800" b="0" dirty="0"/>
              <a:t>בנו את המעגל הבא במעבדה:</a:t>
            </a:r>
          </a:p>
          <a:p>
            <a:r>
              <a:rPr lang="he-IL" sz="1800" b="0" dirty="0"/>
              <a:t> מה קורה לנורה כאשר סוגרים את המתג?</a:t>
            </a:r>
            <a:endParaRPr lang="he-IL" sz="1800" dirty="0"/>
          </a:p>
        </p:txBody>
      </p:sp>
    </p:spTree>
    <p:extLst>
      <p:ext uri="{BB962C8B-B14F-4D97-AF65-F5344CB8AC3E}">
        <p14:creationId xmlns:p14="http://schemas.microsoft.com/office/powerpoint/2010/main" val="382625383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F56740E5-1325-4F15-8A26-0665F75586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332656"/>
            <a:ext cx="7924800" cy="864096"/>
          </a:xfrm>
        </p:spPr>
        <p:txBody>
          <a:bodyPr/>
          <a:lstStyle/>
          <a:p>
            <a:pPr algn="r"/>
            <a:r>
              <a:rPr lang="he-IL" sz="2400" b="0" dirty="0">
                <a:solidFill>
                  <a:srgbClr val="A50021"/>
                </a:solidFill>
              </a:rPr>
              <a:t>שנו את המעגל, כך שעם סגירת המתג תדלוק הנורה ברציפות.</a:t>
            </a:r>
            <a:br>
              <a:rPr lang="he-IL" sz="2400" b="0" dirty="0">
                <a:solidFill>
                  <a:srgbClr val="A50021"/>
                </a:solidFill>
              </a:rPr>
            </a:br>
            <a:r>
              <a:rPr lang="he-IL" sz="2400" b="0" dirty="0">
                <a:solidFill>
                  <a:srgbClr val="A50021"/>
                </a:solidFill>
              </a:rPr>
              <a:t>הסבירו כיצד פתר שינוי המעגל את הבעיה.</a:t>
            </a:r>
            <a:endParaRPr lang="he-IL" sz="2400" dirty="0">
              <a:solidFill>
                <a:srgbClr val="A50021"/>
              </a:solidFill>
            </a:endParaRPr>
          </a:p>
        </p:txBody>
      </p:sp>
      <p:pic>
        <p:nvPicPr>
          <p:cNvPr id="4" name="תמונה 3">
            <a:extLst>
              <a:ext uri="{FF2B5EF4-FFF2-40B4-BE49-F238E27FC236}">
                <a16:creationId xmlns:a16="http://schemas.microsoft.com/office/drawing/2014/main" id="{3BB2A490-F6C5-4353-A314-52D9F30C04B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4169" t="6579" r="26375" b="42997"/>
          <a:stretch/>
        </p:blipFill>
        <p:spPr>
          <a:xfrm>
            <a:off x="575059" y="1196752"/>
            <a:ext cx="7777361" cy="37084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61233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463975F5-14D7-47BB-A97F-DE8C01C3C7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3" name="מציין מיקום תוכן 2">
            <a:extLst>
              <a:ext uri="{FF2B5EF4-FFF2-40B4-BE49-F238E27FC236}">
                <a16:creationId xmlns:a16="http://schemas.microsoft.com/office/drawing/2014/main" id="{D9A17E97-FC1B-46CD-943B-DC5E717DF93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36757538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08E1FB1C-2A24-4B1C-8C13-4E79A71CEF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3" name="מציין מיקום תוכן 2">
            <a:extLst>
              <a:ext uri="{FF2B5EF4-FFF2-40B4-BE49-F238E27FC236}">
                <a16:creationId xmlns:a16="http://schemas.microsoft.com/office/drawing/2014/main" id="{22645D1F-9D6C-467A-BE3C-0ED5442B2F7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95140772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MagiClass,-,Display Only,A,0,3,2,0,Yes,E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2914" name="AutoShape 2"/>
          <p:cNvSpPr>
            <a:spLocks noGrp="1" noChangeArrowheads="1"/>
          </p:cNvSpPr>
          <p:nvPr>
            <p:ph type="title"/>
          </p:nvPr>
        </p:nvSpPr>
        <p:spPr>
          <a:xfrm>
            <a:off x="1476375" y="360363"/>
            <a:ext cx="6392863" cy="1484312"/>
          </a:xfrm>
          <a:solidFill>
            <a:schemeClr val="accent1"/>
          </a:solidFill>
          <a:ln cap="flat" algn="ctr">
            <a:solidFill>
              <a:schemeClr val="tx1"/>
            </a:solidFill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>
            <a:spAutoFit/>
          </a:bodyPr>
          <a:lstStyle/>
          <a:p>
            <a:pPr algn="ctr"/>
            <a:r>
              <a:rPr lang="he-IL" sz="44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תנועת יונים</a:t>
            </a:r>
            <a:br>
              <a:rPr lang="he-IL" sz="44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he-IL" sz="44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he-IL" sz="440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או</a:t>
            </a:r>
            <a:r>
              <a:rPr lang="he-IL" sz="44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- מה קורה בתמיסות?</a:t>
            </a:r>
            <a:endParaRPr lang="en-US" sz="440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422915" name="Rectangle 3"/>
          <p:cNvSpPr>
            <a:spLocks noGrp="1" noChangeArrowheads="1"/>
          </p:cNvSpPr>
          <p:nvPr>
            <p:ph idx="1"/>
          </p:nvPr>
        </p:nvSpPr>
        <p:spPr>
          <a:xfrm>
            <a:off x="250825" y="2241550"/>
            <a:ext cx="8604250" cy="1547813"/>
          </a:xfrm>
        </p:spPr>
        <p:txBody>
          <a:bodyPr/>
          <a:lstStyle/>
          <a:p>
            <a:pPr marL="0" indent="0">
              <a:lnSpc>
                <a:spcPct val="110000"/>
              </a:lnSpc>
              <a:buFont typeface="Wingdings" pitchFamily="2" charset="2"/>
              <a:buNone/>
            </a:pPr>
            <a:r>
              <a:rPr lang="he-IL" sz="3600" b="1" u="sng"/>
              <a:t>חומר שתמיסתו המימית מוליכה זרם חשמלי נקרא- </a:t>
            </a:r>
            <a:r>
              <a:rPr lang="he-IL" sz="3600" b="1" u="sng">
                <a:solidFill>
                  <a:srgbClr val="FF0000"/>
                </a:solidFill>
              </a:rPr>
              <a:t>אלקטרוליט</a:t>
            </a:r>
            <a:r>
              <a:rPr lang="he-IL" sz="3600" b="1"/>
              <a:t>.</a:t>
            </a:r>
          </a:p>
        </p:txBody>
      </p:sp>
      <p:sp>
        <p:nvSpPr>
          <p:cNvPr id="422916" name="Rectangle 4"/>
          <p:cNvSpPr>
            <a:spLocks noChangeArrowheads="1"/>
          </p:cNvSpPr>
          <p:nvPr/>
        </p:nvSpPr>
        <p:spPr bwMode="auto">
          <a:xfrm>
            <a:off x="919163" y="3867150"/>
            <a:ext cx="7685087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r>
              <a:rPr lang="he-IL" sz="3600"/>
              <a:t>לא כל תמיסה מימית מוליכה זרם חשמלי.</a:t>
            </a:r>
          </a:p>
        </p:txBody>
      </p:sp>
      <p:sp>
        <p:nvSpPr>
          <p:cNvPr id="422917" name="Rectangle 5"/>
          <p:cNvSpPr>
            <a:spLocks noChangeArrowheads="1"/>
          </p:cNvSpPr>
          <p:nvPr/>
        </p:nvSpPr>
        <p:spPr bwMode="auto">
          <a:xfrm>
            <a:off x="792163" y="4724400"/>
            <a:ext cx="7839075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r>
              <a:rPr lang="he-IL">
                <a:solidFill>
                  <a:srgbClr val="FF0000"/>
                </a:solidFill>
              </a:rPr>
              <a:t>מה קורה בתמיסה כאשר עובר בה זרם חשמלי?</a:t>
            </a:r>
            <a:endParaRPr lang="en-US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MagiClass,סוכר,4 Answers,C,90,16,1,0,Yes,E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8274" name="AutoShape 2"/>
          <p:cNvSpPr>
            <a:spLocks noGrp="1" noChangeArrowheads="1"/>
          </p:cNvSpPr>
          <p:nvPr>
            <p:ph type="title"/>
          </p:nvPr>
        </p:nvSpPr>
        <p:spPr>
          <a:xfrm>
            <a:off x="1762125" y="239713"/>
            <a:ext cx="5454650" cy="1217612"/>
          </a:xfrm>
          <a:solidFill>
            <a:schemeClr val="accent1"/>
          </a:solidFill>
          <a:ln>
            <a:solidFill>
              <a:schemeClr val="tx1"/>
            </a:solidFill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>
            <a:spAutoFit/>
          </a:bodyPr>
          <a:lstStyle/>
          <a:p>
            <a:pPr algn="r">
              <a:lnSpc>
                <a:spcPct val="100000"/>
              </a:lnSpc>
            </a:pPr>
            <a:r>
              <a:rPr lang="he-IL" sz="32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סוכר מתמוסס במים. </a:t>
            </a:r>
            <a:br>
              <a:rPr lang="he-IL" sz="32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he-IL" sz="32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התמיסה איננה מוליכה חשמל.</a:t>
            </a:r>
            <a:endParaRPr lang="en-US" sz="320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438275" name="Rectangle 3"/>
          <p:cNvSpPr>
            <a:spLocks noGrp="1" noChangeArrowheads="1"/>
          </p:cNvSpPr>
          <p:nvPr>
            <p:ph idx="1"/>
          </p:nvPr>
        </p:nvSpPr>
        <p:spPr>
          <a:xfrm>
            <a:off x="179388" y="2455863"/>
            <a:ext cx="8532812" cy="3602037"/>
          </a:xfrm>
        </p:spPr>
        <p:txBody>
          <a:bodyPr/>
          <a:lstStyle/>
          <a:p>
            <a:pPr marL="533400" indent="-533400">
              <a:lnSpc>
                <a:spcPct val="130000"/>
              </a:lnSpc>
              <a:buClr>
                <a:srgbClr val="0000FF"/>
              </a:buClr>
              <a:buSzTx/>
              <a:buFont typeface="Wingdings" pitchFamily="2" charset="2"/>
              <a:buAutoNum type="hebrew2Minus"/>
            </a:pPr>
            <a:r>
              <a:rPr lang="he-IL" sz="2600" b="1"/>
              <a:t>אין הולכה של זרם חשמלי, כי בתמיסה יש רק יונים חיוביים.</a:t>
            </a:r>
          </a:p>
          <a:p>
            <a:pPr marL="533400" indent="-533400">
              <a:lnSpc>
                <a:spcPct val="130000"/>
              </a:lnSpc>
              <a:buClr>
                <a:srgbClr val="0000FF"/>
              </a:buClr>
              <a:buSzTx/>
              <a:buFont typeface="Wingdings" pitchFamily="2" charset="2"/>
              <a:buAutoNum type="hebrew2Minus"/>
            </a:pPr>
            <a:r>
              <a:rPr lang="he-IL" sz="2600" b="1"/>
              <a:t>אין הולכה של זרם חשמלי, כי בתמיסה יש רק יונים שליליים.</a:t>
            </a:r>
          </a:p>
          <a:p>
            <a:pPr marL="533400" indent="-533400">
              <a:lnSpc>
                <a:spcPct val="130000"/>
              </a:lnSpc>
              <a:buClr>
                <a:srgbClr val="0000FF"/>
              </a:buClr>
              <a:buSzTx/>
              <a:buFont typeface="Wingdings" pitchFamily="2" charset="2"/>
              <a:buAutoNum type="hebrew2Minus"/>
            </a:pPr>
            <a:r>
              <a:rPr lang="he-IL" sz="2600" b="1"/>
              <a:t>אין הולכה של זרם חשמלי, כי בתמיסה אין יונים חיוביים ושליליים.</a:t>
            </a:r>
          </a:p>
          <a:p>
            <a:pPr marL="533400" indent="-533400">
              <a:lnSpc>
                <a:spcPct val="130000"/>
              </a:lnSpc>
              <a:buClr>
                <a:srgbClr val="0000FF"/>
              </a:buClr>
              <a:buSzTx/>
              <a:buFont typeface="Wingdings" pitchFamily="2" charset="2"/>
              <a:buAutoNum type="hebrew2Minus"/>
            </a:pPr>
            <a:r>
              <a:rPr lang="he-IL" sz="2600" b="1"/>
              <a:t>אין הולכה של זרם חשמלי, כי בתמיסה יש יונים חיוביים ושליליים.</a:t>
            </a:r>
            <a:endParaRPr lang="en-US" sz="2600" b="1"/>
          </a:p>
        </p:txBody>
      </p:sp>
      <p:sp>
        <p:nvSpPr>
          <p:cNvPr id="438276" name="Text Box 4"/>
          <p:cNvSpPr txBox="1">
            <a:spLocks noChangeArrowheads="1"/>
          </p:cNvSpPr>
          <p:nvPr/>
        </p:nvSpPr>
        <p:spPr bwMode="auto">
          <a:xfrm>
            <a:off x="7308850" y="138113"/>
            <a:ext cx="1763713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>
              <a:spcBef>
                <a:spcPct val="50000"/>
              </a:spcBef>
            </a:pPr>
            <a:r>
              <a:rPr lang="he-IL" sz="2800"/>
              <a:t>שאלה 8</a:t>
            </a:r>
            <a:endParaRPr lang="en-US" sz="2800"/>
          </a:p>
        </p:txBody>
      </p:sp>
      <p:sp>
        <p:nvSpPr>
          <p:cNvPr id="438277" name="Text Box 5"/>
          <p:cNvSpPr txBox="1">
            <a:spLocks noChangeArrowheads="1"/>
          </p:cNvSpPr>
          <p:nvPr/>
        </p:nvSpPr>
        <p:spPr bwMode="auto">
          <a:xfrm>
            <a:off x="34925" y="80963"/>
            <a:ext cx="10080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>
              <a:spcBef>
                <a:spcPct val="50000"/>
              </a:spcBef>
            </a:pPr>
            <a:r>
              <a:rPr lang="he-IL" sz="2400"/>
              <a:t>סוכר</a:t>
            </a:r>
            <a:endParaRPr lang="en-US" sz="2400"/>
          </a:p>
        </p:txBody>
      </p:sp>
      <p:sp>
        <p:nvSpPr>
          <p:cNvPr id="438278" name="Rectangle 6"/>
          <p:cNvSpPr>
            <a:spLocks noChangeArrowheads="1"/>
          </p:cNvSpPr>
          <p:nvPr/>
        </p:nvSpPr>
        <p:spPr bwMode="auto">
          <a:xfrm>
            <a:off x="496888" y="1765300"/>
            <a:ext cx="8359775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SzPct val="75000"/>
              <a:buFont typeface="Wingdings" pitchFamily="2" charset="2"/>
              <a:buNone/>
            </a:pPr>
            <a:r>
              <a:rPr lang="he-IL" sz="2800" u="sng">
                <a:solidFill>
                  <a:srgbClr val="FF0000"/>
                </a:solidFill>
              </a:rPr>
              <a:t>איזה משפט מבין המשפטים הבאים מסביר נכון עובדה זו?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MagiClass,-,Display Only,A,0,0,2,0,Yes,E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3938" name="AutoShape 2"/>
          <p:cNvSpPr>
            <a:spLocks noGrp="1" noChangeArrowheads="1"/>
          </p:cNvSpPr>
          <p:nvPr>
            <p:ph type="title"/>
          </p:nvPr>
        </p:nvSpPr>
        <p:spPr>
          <a:xfrm>
            <a:off x="2592388" y="476250"/>
            <a:ext cx="4687887" cy="792163"/>
          </a:xfrm>
          <a:solidFill>
            <a:schemeClr val="accent1"/>
          </a:solidFill>
          <a:ln cap="flat" algn="ctr">
            <a:solidFill>
              <a:schemeClr val="tx1"/>
            </a:solidFill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>
            <a:spAutoFit/>
          </a:bodyPr>
          <a:lstStyle/>
          <a:p>
            <a:pPr algn="ctr"/>
            <a:r>
              <a:rPr lang="he-IL" sz="44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"נחושת כלורית"</a:t>
            </a:r>
            <a:endParaRPr lang="en-US" sz="440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423939" name="Rectangle 3"/>
          <p:cNvSpPr>
            <a:spLocks noGrp="1" noChangeArrowheads="1"/>
          </p:cNvSpPr>
          <p:nvPr>
            <p:ph idx="1"/>
          </p:nvPr>
        </p:nvSpPr>
        <p:spPr>
          <a:xfrm>
            <a:off x="1692275" y="2708275"/>
            <a:ext cx="6696075" cy="3060700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he-IL" sz="3200" b="1">
                <a:solidFill>
                  <a:srgbClr val="FF0000"/>
                </a:solidFill>
              </a:rPr>
              <a:t>תכונות התרכובת "נחושת כלורית"</a:t>
            </a:r>
            <a:r>
              <a:rPr lang="en-US" sz="3200" b="1">
                <a:solidFill>
                  <a:srgbClr val="FF0000"/>
                </a:solidFill>
              </a:rPr>
              <a:t> :</a:t>
            </a:r>
            <a:endParaRPr lang="he-IL"/>
          </a:p>
          <a:p>
            <a:pPr>
              <a:buSzTx/>
              <a:buFont typeface="Wingdings" pitchFamily="2" charset="2"/>
              <a:buChar char="q"/>
            </a:pPr>
            <a:r>
              <a:rPr lang="he-IL"/>
              <a:t> </a:t>
            </a:r>
            <a:r>
              <a:rPr lang="he-IL" sz="3200" b="1"/>
              <a:t>אבקה (מצב צבירה מוצק).</a:t>
            </a:r>
          </a:p>
          <a:p>
            <a:pPr>
              <a:buSzTx/>
              <a:buFont typeface="Wingdings" pitchFamily="2" charset="2"/>
              <a:buChar char="q"/>
            </a:pPr>
            <a:r>
              <a:rPr lang="he-IL" sz="3200" b="1"/>
              <a:t> צבע תכלת.</a:t>
            </a:r>
          </a:p>
          <a:p>
            <a:pPr>
              <a:buSzTx/>
              <a:buFont typeface="Wingdings" pitchFamily="2" charset="2"/>
              <a:buChar char="q"/>
            </a:pPr>
            <a:r>
              <a:rPr lang="he-IL" sz="3200" b="1"/>
              <a:t> מוליכה זרם חשמלי.</a:t>
            </a:r>
          </a:p>
          <a:p>
            <a:pPr>
              <a:buSzTx/>
              <a:buFont typeface="Wingdings" pitchFamily="2" charset="2"/>
              <a:buChar char="q"/>
            </a:pPr>
            <a:r>
              <a:rPr lang="he-IL" sz="3200" b="1"/>
              <a:t> חסרת ריח אופייני. </a:t>
            </a:r>
            <a:endParaRPr lang="en-US" sz="3200" b="1"/>
          </a:p>
        </p:txBody>
      </p:sp>
      <p:pic>
        <p:nvPicPr>
          <p:cNvPr id="423940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87450" y="4365625"/>
            <a:ext cx="1836738" cy="1247775"/>
          </a:xfrm>
          <a:prstGeom prst="rect">
            <a:avLst/>
          </a:prstGeom>
          <a:noFill/>
        </p:spPr>
      </p:pic>
      <p:sp>
        <p:nvSpPr>
          <p:cNvPr id="423941" name="Rectangle 5"/>
          <p:cNvSpPr>
            <a:spLocks noChangeArrowheads="1"/>
          </p:cNvSpPr>
          <p:nvPr/>
        </p:nvSpPr>
        <p:spPr bwMode="auto">
          <a:xfrm>
            <a:off x="717550" y="1808163"/>
            <a:ext cx="8175625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spcBef>
                <a:spcPct val="20000"/>
              </a:spcBef>
              <a:buClr>
                <a:schemeClr val="tx1"/>
              </a:buClr>
              <a:buSzPct val="75000"/>
              <a:buFont typeface="Wingdings" pitchFamily="2" charset="2"/>
              <a:buNone/>
            </a:pPr>
            <a:r>
              <a:rPr lang="he-IL" u="sng"/>
              <a:t>זוהי תרכובת המורכבת מן היסודות נחושת וכלור</a:t>
            </a:r>
            <a:r>
              <a:rPr lang="he-IL" b="0"/>
              <a:t>.</a:t>
            </a:r>
            <a:r>
              <a:rPr lang="he-IL"/>
              <a:t> 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4962" name="AutoShape 2"/>
          <p:cNvSpPr>
            <a:spLocks noGrp="1" noChangeArrowheads="1"/>
          </p:cNvSpPr>
          <p:nvPr>
            <p:ph type="title"/>
          </p:nvPr>
        </p:nvSpPr>
        <p:spPr>
          <a:xfrm>
            <a:off x="660400" y="260350"/>
            <a:ext cx="7872413" cy="730250"/>
          </a:xfrm>
          <a:solidFill>
            <a:schemeClr val="accent1"/>
          </a:solidFill>
          <a:ln cap="flat" algn="ctr">
            <a:solidFill>
              <a:schemeClr val="tx1"/>
            </a:solidFill>
          </a:ln>
        </p:spPr>
        <p:txBody>
          <a:bodyPr>
            <a:spAutoFit/>
          </a:bodyPr>
          <a:lstStyle/>
          <a:p>
            <a:pPr algn="ctr">
              <a:lnSpc>
                <a:spcPct val="100000"/>
              </a:lnSpc>
            </a:pPr>
            <a:r>
              <a:rPr lang="he-IL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תכונות היסודות המרכיבים את התרכובת:</a:t>
            </a:r>
            <a:endParaRPr lang="en-US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graphicFrame>
        <p:nvGraphicFramePr>
          <p:cNvPr id="425065" name="Group 105"/>
          <p:cNvGraphicFramePr>
            <a:graphicFrameLocks noGrp="1"/>
          </p:cNvGraphicFramePr>
          <p:nvPr>
            <p:ph type="tbl" idx="1"/>
          </p:nvPr>
        </p:nvGraphicFramePr>
        <p:xfrm>
          <a:off x="395288" y="1268413"/>
          <a:ext cx="8532812" cy="4501454"/>
        </p:xfrm>
        <a:graphic>
          <a:graphicData uri="http://schemas.openxmlformats.org/drawingml/2006/table">
            <a:tbl>
              <a:tblPr rtl="1"/>
              <a:tblGrid>
                <a:gridCol w="19843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3678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764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351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76263"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0000" marR="90000" marT="46800" marB="468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he-IL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התרכובת</a:t>
                      </a:r>
                      <a:endParaRPr kumimoji="0" lang="en-US" sz="2800" b="1" i="0" u="none" strike="noStrike" cap="none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he-IL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היסוד נחושת</a:t>
                      </a:r>
                      <a:endParaRPr kumimoji="0" lang="en-US" sz="2800" b="1" i="0" u="none" strike="noStrike" cap="none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he-IL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היסוד כלור </a:t>
                      </a:r>
                      <a:endParaRPr kumimoji="0" lang="en-US" sz="2800" b="1" i="0" u="none" strike="noStrike" cap="none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47700"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he-IL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מצב צבירה</a:t>
                      </a:r>
                      <a:endParaRPr kumimoji="0" lang="en-US" sz="2800" b="1" i="0" u="none" strike="noStrike" cap="none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0000" marR="90000" marT="46800" marB="468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he-IL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מוצק (אבקה)</a:t>
                      </a:r>
                      <a:endParaRPr kumimoji="0" lang="en-US" sz="2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he-IL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מוצק</a:t>
                      </a:r>
                      <a:endParaRPr kumimoji="0" lang="en-US" sz="2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he-IL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גז</a:t>
                      </a:r>
                      <a:endParaRPr kumimoji="0" lang="en-US" sz="2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12775"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he-IL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צבע</a:t>
                      </a:r>
                      <a:endParaRPr kumimoji="0" lang="en-US" sz="2800" b="1" i="0" u="none" strike="noStrike" cap="none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0000" marR="90000" marT="46800" marB="468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he-IL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תכלת</a:t>
                      </a:r>
                      <a:endParaRPr kumimoji="0" lang="en-US" sz="2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he-IL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אדמדם</a:t>
                      </a:r>
                      <a:endParaRPr kumimoji="0" lang="en-US" sz="2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he-IL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ירקרק</a:t>
                      </a:r>
                      <a:endParaRPr kumimoji="0" lang="en-US" sz="2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74675"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he-IL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ריח אופייני</a:t>
                      </a:r>
                      <a:endParaRPr kumimoji="0" lang="en-US" sz="2800" b="1" i="0" u="none" strike="noStrike" cap="none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0000" marR="90000" marT="46800" marB="468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he-IL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אין</a:t>
                      </a:r>
                      <a:endParaRPr kumimoji="0" lang="en-US" sz="2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he-IL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אין</a:t>
                      </a:r>
                      <a:endParaRPr kumimoji="0" lang="en-US" sz="2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he-IL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יש</a:t>
                      </a:r>
                      <a:endParaRPr kumimoji="0" lang="en-US" sz="2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44538"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he-IL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הולכת זרם חשמלי</a:t>
                      </a:r>
                      <a:endParaRPr kumimoji="0" lang="en-US" sz="2800" b="1" i="0" u="none" strike="noStrike" cap="none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0000" marR="90000" marT="46800" marB="468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he-IL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בתמיסה מימית </a:t>
                      </a:r>
                      <a:endParaRPr kumimoji="0" lang="en-US" sz="2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he-IL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מוליך </a:t>
                      </a:r>
                      <a:endParaRPr kumimoji="0" lang="en-US" sz="2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he-IL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לא מוליך</a:t>
                      </a:r>
                      <a:endParaRPr kumimoji="0" lang="en-US" sz="2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66738"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he-IL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ניתן לריקוע</a:t>
                      </a:r>
                      <a:endParaRPr kumimoji="0" lang="en-US" sz="2800" b="1" i="0" u="none" strike="noStrike" cap="none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0000" marR="90000" marT="46800" marB="468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he-IL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לא </a:t>
                      </a:r>
                      <a:endParaRPr kumimoji="0" lang="en-US" sz="2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he-IL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כן</a:t>
                      </a:r>
                      <a:endParaRPr kumimoji="0" lang="en-US" sz="2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he-IL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לא</a:t>
                      </a:r>
                      <a:endParaRPr kumimoji="0" lang="en-US" sz="2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76263"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he-IL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ברק</a:t>
                      </a:r>
                      <a:endParaRPr kumimoji="0" lang="en-US" sz="2800" b="1" i="0" u="none" strike="noStrike" cap="none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0000" marR="90000" marT="46800" marB="468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he-IL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לא</a:t>
                      </a:r>
                      <a:endParaRPr kumimoji="0" lang="en-US" sz="2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he-IL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כן</a:t>
                      </a:r>
                      <a:endParaRPr kumimoji="0" lang="en-US" sz="2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he-IL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לא</a:t>
                      </a:r>
                      <a:endParaRPr kumimoji="0" lang="en-US" sz="2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MagiClass,הרכב השמש,4 Answers,B,60,9,34,0,Yes,E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818" name="AutoShape 2"/>
          <p:cNvSpPr>
            <a:spLocks noGrp="1" noChangeArrowheads="1"/>
          </p:cNvSpPr>
          <p:nvPr>
            <p:ph type="title"/>
          </p:nvPr>
        </p:nvSpPr>
        <p:spPr>
          <a:xfrm>
            <a:off x="635794" y="532738"/>
            <a:ext cx="7872412" cy="3564374"/>
          </a:xfrm>
          <a:blipFill>
            <a:blip r:embed="rId2"/>
            <a:tile tx="0" ty="0" sx="100000" sy="100000" flip="none" algn="tl"/>
          </a:blipFill>
          <a:ln cap="flat" algn="ctr">
            <a:solidFill>
              <a:schemeClr val="tx1"/>
            </a:solidFill>
          </a:ln>
        </p:spPr>
        <p:txBody>
          <a:bodyPr>
            <a:spAutoFit/>
          </a:bodyPr>
          <a:lstStyle/>
          <a:p>
            <a:pPr algn="r"/>
            <a:r>
              <a:rPr lang="he-IL" sz="4000" dirty="0">
                <a:solidFill>
                  <a:srgbClr val="FF0000"/>
                </a:solidFill>
              </a:rPr>
              <a:t>הנדסה:</a:t>
            </a:r>
            <a:br>
              <a:rPr lang="he-IL" sz="40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he-IL" sz="2000" b="0" dirty="0">
                <a:solidFill>
                  <a:srgbClr val="0000FF"/>
                </a:solidFill>
              </a:rPr>
              <a:t>תחום העוסק ביישומים של הפיזיקה כדי לתת מענה לצרכי האדם. </a:t>
            </a:r>
            <a:br>
              <a:rPr lang="he-IL" sz="2000" b="0" dirty="0">
                <a:solidFill>
                  <a:srgbClr val="0000FF"/>
                </a:solidFill>
              </a:rPr>
            </a:br>
            <a:r>
              <a:rPr lang="he-IL" sz="2000" b="0" dirty="0">
                <a:solidFill>
                  <a:srgbClr val="0000FF"/>
                </a:solidFill>
              </a:rPr>
              <a:t>לדוגמה: מנוע מכונית, מכשיר הרנטגן, מזגן  </a:t>
            </a:r>
            <a:r>
              <a:rPr lang="he-IL" sz="2000" b="0" dirty="0" err="1">
                <a:solidFill>
                  <a:srgbClr val="0000FF"/>
                </a:solidFill>
              </a:rPr>
              <a:t>וכו</a:t>
            </a:r>
            <a:r>
              <a:rPr lang="he-IL" sz="2000" b="0" dirty="0">
                <a:solidFill>
                  <a:srgbClr val="0000FF"/>
                </a:solidFill>
              </a:rPr>
              <a:t>..</a:t>
            </a:r>
            <a:br>
              <a:rPr lang="he-IL" sz="2000" b="0" dirty="0">
                <a:solidFill>
                  <a:srgbClr val="0000FF"/>
                </a:solidFill>
              </a:rPr>
            </a:br>
            <a:r>
              <a:rPr lang="he-IL" sz="2000" b="0" dirty="0">
                <a:solidFill>
                  <a:srgbClr val="0000FF"/>
                </a:solidFill>
              </a:rPr>
              <a:t>מטרת הטכנולוגיה: שיפור איכות החיים של האדם.</a:t>
            </a:r>
            <a:br>
              <a:rPr lang="he-IL" sz="2000" b="0" dirty="0">
                <a:solidFill>
                  <a:srgbClr val="0000FF"/>
                </a:solidFill>
              </a:rPr>
            </a:br>
            <a:r>
              <a:rPr lang="he-IL" sz="2000" b="0" dirty="0" err="1">
                <a:solidFill>
                  <a:srgbClr val="0000FF"/>
                </a:solidFill>
              </a:rPr>
              <a:t>שמוש</a:t>
            </a:r>
            <a:r>
              <a:rPr lang="he-IL" sz="2000" b="0" dirty="0">
                <a:solidFill>
                  <a:srgbClr val="0000FF"/>
                </a:solidFill>
              </a:rPr>
              <a:t> בטכנולוגיות מקטין את שימוש האדם באנרגיית הגוף. ( מכונית, חריש, ניסור </a:t>
            </a:r>
            <a:r>
              <a:rPr lang="he-IL" sz="2000" b="0" dirty="0" err="1">
                <a:solidFill>
                  <a:srgbClr val="0000FF"/>
                </a:solidFill>
              </a:rPr>
              <a:t>וכו</a:t>
            </a:r>
            <a:r>
              <a:rPr lang="he-IL" sz="2000" b="0" dirty="0">
                <a:solidFill>
                  <a:srgbClr val="0000FF"/>
                </a:solidFill>
              </a:rPr>
              <a:t>..)</a:t>
            </a:r>
            <a:br>
              <a:rPr lang="he-IL" sz="2000" b="0" dirty="0">
                <a:solidFill>
                  <a:srgbClr val="0000FF"/>
                </a:solidFill>
              </a:rPr>
            </a:br>
            <a:r>
              <a:rPr lang="he-IL" sz="2000" u="sng" dirty="0">
                <a:solidFill>
                  <a:srgbClr val="FF0000"/>
                </a:solidFill>
              </a:rPr>
              <a:t>אך אליה וקוץ בה.</a:t>
            </a:r>
            <a:br>
              <a:rPr lang="he-IL" sz="2000" b="0" dirty="0">
                <a:solidFill>
                  <a:srgbClr val="0000FF"/>
                </a:solidFill>
              </a:rPr>
            </a:br>
            <a:r>
              <a:rPr lang="he-IL" sz="2000" b="0" dirty="0">
                <a:solidFill>
                  <a:srgbClr val="0000FF"/>
                </a:solidFill>
              </a:rPr>
              <a:t>שימוש בטכנולוגיות צורך שימוש באנרגיה שרובה מופקת </a:t>
            </a:r>
            <a:r>
              <a:rPr lang="he-IL" sz="2000" b="0" dirty="0" err="1">
                <a:solidFill>
                  <a:srgbClr val="0000FF"/>
                </a:solidFill>
              </a:rPr>
              <a:t>מדלקים</a:t>
            </a:r>
            <a:r>
              <a:rPr lang="he-IL" sz="2000" b="0" dirty="0">
                <a:solidFill>
                  <a:srgbClr val="0000FF"/>
                </a:solidFill>
              </a:rPr>
              <a:t> המזהמים את הסביבה. לכן המטרה היא לעבור לשימוש באנרגיות ידידותיות לסביבה בעיקר אנרגיה סולרית.</a:t>
            </a:r>
            <a:endParaRPr lang="en-US" sz="4000" b="0" dirty="0">
              <a:solidFill>
                <a:srgbClr val="0000FF"/>
              </a:solidFill>
            </a:endParaRPr>
          </a:p>
        </p:txBody>
      </p:sp>
      <p:pic>
        <p:nvPicPr>
          <p:cNvPr id="6" name="Picture 2" descr="https://sites.google.com/a/sulam.co.il/madaim-9/_/rsrc/1356875599023/home/physics/physics.jpg">
            <a:extLst>
              <a:ext uri="{FF2B5EF4-FFF2-40B4-BE49-F238E27FC236}">
                <a16:creationId xmlns:a16="http://schemas.microsoft.com/office/drawing/2014/main" id="{A209EF80-2733-4CA7-AC72-9D522421B1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841" y="4084180"/>
            <a:ext cx="2052043" cy="21722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3154" name="AutoShape 2"/>
          <p:cNvSpPr>
            <a:spLocks noGrp="1" noChangeArrowheads="1"/>
          </p:cNvSpPr>
          <p:nvPr>
            <p:ph type="title"/>
          </p:nvPr>
        </p:nvSpPr>
        <p:spPr>
          <a:xfrm>
            <a:off x="1581150" y="657225"/>
            <a:ext cx="6453188" cy="730250"/>
          </a:xfrm>
          <a:solidFill>
            <a:schemeClr val="accent1"/>
          </a:solidFill>
          <a:ln cap="flat" algn="ctr">
            <a:solidFill>
              <a:schemeClr val="tx1"/>
            </a:solidFill>
          </a:ln>
        </p:spPr>
        <p:txBody>
          <a:bodyPr>
            <a:spAutoFit/>
          </a:bodyPr>
          <a:lstStyle/>
          <a:p>
            <a:pPr algn="ctr">
              <a:lnSpc>
                <a:spcPct val="100000"/>
              </a:lnSpc>
            </a:pPr>
            <a:r>
              <a:rPr lang="he-IL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מספרים אטומיים ויצירת תרכובת</a:t>
            </a:r>
            <a:endParaRPr lang="en-US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433155" name="Rectangle 3"/>
          <p:cNvSpPr>
            <a:spLocks noGrp="1" noChangeArrowheads="1"/>
          </p:cNvSpPr>
          <p:nvPr>
            <p:ph idx="1"/>
          </p:nvPr>
        </p:nvSpPr>
        <p:spPr>
          <a:xfrm>
            <a:off x="863600" y="1808163"/>
            <a:ext cx="7693025" cy="2087562"/>
          </a:xfrm>
        </p:spPr>
        <p:txBody>
          <a:bodyPr/>
          <a:lstStyle/>
          <a:p>
            <a:pPr marL="0" indent="0">
              <a:buFont typeface="Wingdings" pitchFamily="2" charset="2"/>
              <a:buNone/>
            </a:pPr>
            <a:r>
              <a:rPr lang="he-IL" sz="3200" b="1" u="sng"/>
              <a:t>מספרו האטומי של כלור:</a:t>
            </a:r>
            <a:r>
              <a:rPr lang="he-IL" sz="3200" b="1"/>
              <a:t> </a:t>
            </a:r>
            <a:r>
              <a:rPr lang="he-IL" sz="3200" b="1">
                <a:solidFill>
                  <a:srgbClr val="FF0000"/>
                </a:solidFill>
              </a:rPr>
              <a:t>17</a:t>
            </a:r>
            <a:r>
              <a:rPr lang="he-IL" sz="3200" b="1"/>
              <a:t>. </a:t>
            </a:r>
          </a:p>
          <a:p>
            <a:pPr marL="0" indent="0">
              <a:buFont typeface="Wingdings" pitchFamily="2" charset="2"/>
              <a:buNone/>
            </a:pPr>
            <a:endParaRPr lang="he-IL" sz="600" b="1"/>
          </a:p>
          <a:p>
            <a:pPr marL="0" indent="0">
              <a:buFont typeface="Wingdings" pitchFamily="2" charset="2"/>
              <a:buNone/>
            </a:pPr>
            <a:r>
              <a:rPr lang="he-IL" b="1"/>
              <a:t>כלומר בשכבה האחרונה של האטום הניטרלי ישנם 7 אלקטרונים מתוך 8 אפשריים </a:t>
            </a:r>
            <a:r>
              <a:rPr lang="he-IL" b="1">
                <a:solidFill>
                  <a:srgbClr val="FF0000"/>
                </a:solidFill>
              </a:rPr>
              <a:t>(אין לו אלקטרונים חופשיים)</a:t>
            </a:r>
            <a:r>
              <a:rPr lang="he-IL" b="1"/>
              <a:t>.</a:t>
            </a:r>
          </a:p>
        </p:txBody>
      </p:sp>
      <p:sp>
        <p:nvSpPr>
          <p:cNvPr id="433156" name="Rectangle 4"/>
          <p:cNvSpPr>
            <a:spLocks noChangeArrowheads="1"/>
          </p:cNvSpPr>
          <p:nvPr/>
        </p:nvSpPr>
        <p:spPr bwMode="auto">
          <a:xfrm>
            <a:off x="792163" y="4189413"/>
            <a:ext cx="7743825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>
              <a:spcBef>
                <a:spcPct val="20000"/>
              </a:spcBef>
              <a:buClr>
                <a:schemeClr val="tx1"/>
              </a:buClr>
              <a:buSzPct val="75000"/>
              <a:buFont typeface="Wingdings" pitchFamily="2" charset="2"/>
              <a:buNone/>
            </a:pPr>
            <a:r>
              <a:rPr lang="he-IL" u="sng"/>
              <a:t>מספרו האטומי של היסוד נחושת:</a:t>
            </a:r>
            <a:r>
              <a:rPr lang="he-IL"/>
              <a:t> </a:t>
            </a:r>
            <a:r>
              <a:rPr lang="he-IL">
                <a:solidFill>
                  <a:srgbClr val="FF0000"/>
                </a:solidFill>
              </a:rPr>
              <a:t>26</a:t>
            </a:r>
            <a:r>
              <a:rPr lang="he-IL"/>
              <a:t>. </a:t>
            </a:r>
          </a:p>
          <a:p>
            <a:pPr>
              <a:spcBef>
                <a:spcPct val="20000"/>
              </a:spcBef>
              <a:buClr>
                <a:schemeClr val="tx1"/>
              </a:buClr>
              <a:buSzPct val="75000"/>
              <a:buFont typeface="Wingdings" pitchFamily="2" charset="2"/>
              <a:buNone/>
            </a:pPr>
            <a:endParaRPr lang="he-IL" sz="700"/>
          </a:p>
          <a:p>
            <a:pPr>
              <a:spcBef>
                <a:spcPct val="20000"/>
              </a:spcBef>
              <a:buClr>
                <a:schemeClr val="tx1"/>
              </a:buClr>
              <a:buSzPct val="75000"/>
              <a:buFont typeface="Wingdings" pitchFamily="2" charset="2"/>
              <a:buNone/>
            </a:pPr>
            <a:r>
              <a:rPr lang="he-IL" sz="2800"/>
              <a:t>יסוד זה הוא מתכתי ולכן יש לו אלקטרונים חופשיים. </a:t>
            </a:r>
            <a:endParaRPr lang="en-US" sz="280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5986" name="AutoShape 2"/>
          <p:cNvSpPr>
            <a:spLocks noGrp="1" noChangeArrowheads="1"/>
          </p:cNvSpPr>
          <p:nvPr>
            <p:ph type="title"/>
          </p:nvPr>
        </p:nvSpPr>
        <p:spPr>
          <a:xfrm>
            <a:off x="731838" y="466725"/>
            <a:ext cx="7872412" cy="730250"/>
          </a:xfrm>
          <a:solidFill>
            <a:schemeClr val="accent1"/>
          </a:solidFill>
          <a:ln cap="flat" algn="ctr">
            <a:solidFill>
              <a:schemeClr val="tx1"/>
            </a:solidFill>
          </a:ln>
        </p:spPr>
        <p:txBody>
          <a:bodyPr>
            <a:spAutoFit/>
          </a:bodyPr>
          <a:lstStyle/>
          <a:p>
            <a:pPr algn="ctr">
              <a:lnSpc>
                <a:spcPct val="100000"/>
              </a:lnSpc>
            </a:pPr>
            <a:r>
              <a:rPr lang="he-IL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היווצרות התרכובת – נחושת כלורית.</a:t>
            </a:r>
            <a:endParaRPr lang="en-US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425987" name="Rectangle 3"/>
          <p:cNvSpPr>
            <a:spLocks noGrp="1" noChangeArrowheads="1"/>
          </p:cNvSpPr>
          <p:nvPr>
            <p:ph idx="1"/>
          </p:nvPr>
        </p:nvSpPr>
        <p:spPr>
          <a:xfrm>
            <a:off x="504825" y="1377950"/>
            <a:ext cx="8099425" cy="2771775"/>
          </a:xfrm>
        </p:spPr>
        <p:txBody>
          <a:bodyPr/>
          <a:lstStyle/>
          <a:p>
            <a:pPr marL="0" indent="0">
              <a:buFont typeface="Wingdings" pitchFamily="2" charset="2"/>
              <a:buNone/>
            </a:pPr>
            <a:r>
              <a:rPr lang="he-IL" sz="3200" b="1"/>
              <a:t>כאשר אטומי כלור מתנגשים באטומי נחושת עשויים אלקטרונים לעבור </a:t>
            </a:r>
            <a:r>
              <a:rPr lang="he-IL" sz="3200" b="1" u="sng"/>
              <a:t>מאטומי הנחושת (המתכת) אל אטומי הכלור (אל-מתכת).</a:t>
            </a:r>
          </a:p>
          <a:p>
            <a:pPr marL="0" indent="0">
              <a:buFont typeface="Wingdings" pitchFamily="2" charset="2"/>
              <a:buNone/>
            </a:pPr>
            <a:endParaRPr lang="he-IL" sz="1200" b="1"/>
          </a:p>
          <a:p>
            <a:pPr marL="0" indent="0">
              <a:buFont typeface="Wingdings" pitchFamily="2" charset="2"/>
              <a:buNone/>
            </a:pPr>
            <a:r>
              <a:rPr lang="he-IL" sz="3200" b="1"/>
              <a:t>כתוצאה מהמעבר חל שינוי במטענם החשמלי של שני האטומים. </a:t>
            </a:r>
          </a:p>
        </p:txBody>
      </p:sp>
      <p:sp>
        <p:nvSpPr>
          <p:cNvPr id="425993" name="Text Box 9"/>
          <p:cNvSpPr txBox="1">
            <a:spLocks noChangeArrowheads="1"/>
          </p:cNvSpPr>
          <p:nvPr/>
        </p:nvSpPr>
        <p:spPr bwMode="auto">
          <a:xfrm>
            <a:off x="3311525" y="2565400"/>
            <a:ext cx="15843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>
              <a:spcBef>
                <a:spcPct val="50000"/>
              </a:spcBef>
            </a:pPr>
            <a:endParaRPr lang="en-US" sz="2400"/>
          </a:p>
        </p:txBody>
      </p:sp>
      <p:sp>
        <p:nvSpPr>
          <p:cNvPr id="425992" name="Line 8"/>
          <p:cNvSpPr>
            <a:spLocks noChangeShapeType="1"/>
          </p:cNvSpPr>
          <p:nvPr/>
        </p:nvSpPr>
        <p:spPr bwMode="auto">
          <a:xfrm flipH="1">
            <a:off x="3346450" y="5013325"/>
            <a:ext cx="208915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lIns="90000" tIns="46800" rIns="90000" bIns="46800">
            <a:spAutoFit/>
          </a:bodyPr>
          <a:lstStyle/>
          <a:p>
            <a:endParaRPr lang="he-IL"/>
          </a:p>
        </p:txBody>
      </p:sp>
      <p:sp>
        <p:nvSpPr>
          <p:cNvPr id="425988" name="Oval 4"/>
          <p:cNvSpPr>
            <a:spLocks noChangeArrowheads="1"/>
          </p:cNvSpPr>
          <p:nvPr/>
        </p:nvSpPr>
        <p:spPr bwMode="auto">
          <a:xfrm>
            <a:off x="6084888" y="4581525"/>
            <a:ext cx="611187" cy="576263"/>
          </a:xfrm>
          <a:prstGeom prst="ellips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</p:spPr>
        <p:txBody>
          <a:bodyPr lIns="90000" tIns="46800" rIns="90000" bIns="46800" anchor="ctr">
            <a:spAutoFit/>
          </a:bodyPr>
          <a:lstStyle/>
          <a:p>
            <a:endParaRPr lang="he-IL"/>
          </a:p>
        </p:txBody>
      </p:sp>
      <p:sp>
        <p:nvSpPr>
          <p:cNvPr id="425989" name="Oval 5"/>
          <p:cNvSpPr>
            <a:spLocks noChangeArrowheads="1"/>
          </p:cNvSpPr>
          <p:nvPr/>
        </p:nvSpPr>
        <p:spPr bwMode="auto">
          <a:xfrm>
            <a:off x="2052638" y="4581525"/>
            <a:ext cx="611187" cy="612775"/>
          </a:xfrm>
          <a:prstGeom prst="ellips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</p:spPr>
        <p:txBody>
          <a:bodyPr lIns="90000" tIns="46800" rIns="90000" bIns="46800" anchor="ctr">
            <a:spAutoFit/>
          </a:bodyPr>
          <a:lstStyle/>
          <a:p>
            <a:endParaRPr lang="he-IL"/>
          </a:p>
        </p:txBody>
      </p:sp>
      <p:sp>
        <p:nvSpPr>
          <p:cNvPr id="425990" name="Text Box 6"/>
          <p:cNvSpPr txBox="1">
            <a:spLocks noChangeArrowheads="1"/>
          </p:cNvSpPr>
          <p:nvPr/>
        </p:nvSpPr>
        <p:spPr bwMode="auto">
          <a:xfrm>
            <a:off x="5148263" y="5265738"/>
            <a:ext cx="2160587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>
              <a:spcBef>
                <a:spcPct val="50000"/>
              </a:spcBef>
            </a:pPr>
            <a:r>
              <a:rPr lang="he-IL" sz="2800">
                <a:solidFill>
                  <a:srgbClr val="FF0000"/>
                </a:solidFill>
              </a:rPr>
              <a:t>אטום נחושת</a:t>
            </a:r>
            <a:endParaRPr lang="en-US" sz="2800">
              <a:solidFill>
                <a:srgbClr val="FF0000"/>
              </a:solidFill>
            </a:endParaRPr>
          </a:p>
        </p:txBody>
      </p:sp>
      <p:sp>
        <p:nvSpPr>
          <p:cNvPr id="425991" name="Text Box 7"/>
          <p:cNvSpPr txBox="1">
            <a:spLocks noChangeArrowheads="1"/>
          </p:cNvSpPr>
          <p:nvPr/>
        </p:nvSpPr>
        <p:spPr bwMode="auto">
          <a:xfrm>
            <a:off x="1511300" y="5265738"/>
            <a:ext cx="1728788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>
              <a:spcBef>
                <a:spcPct val="50000"/>
              </a:spcBef>
            </a:pPr>
            <a:r>
              <a:rPr lang="he-IL" sz="2800">
                <a:solidFill>
                  <a:srgbClr val="FF0000"/>
                </a:solidFill>
              </a:rPr>
              <a:t>אטום כלור</a:t>
            </a:r>
            <a:endParaRPr lang="en-US" sz="2800">
              <a:solidFill>
                <a:srgbClr val="FF0000"/>
              </a:solidFill>
            </a:endParaRPr>
          </a:p>
        </p:txBody>
      </p:sp>
      <p:sp>
        <p:nvSpPr>
          <p:cNvPr id="425994" name="Text Box 10"/>
          <p:cNvSpPr txBox="1">
            <a:spLocks noChangeArrowheads="1"/>
          </p:cNvSpPr>
          <p:nvPr/>
        </p:nvSpPr>
        <p:spPr bwMode="auto">
          <a:xfrm>
            <a:off x="3132138" y="4437063"/>
            <a:ext cx="23050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>
              <a:spcBef>
                <a:spcPct val="50000"/>
              </a:spcBef>
            </a:pPr>
            <a:r>
              <a:rPr lang="he-IL" sz="2400">
                <a:solidFill>
                  <a:srgbClr val="0000FF"/>
                </a:solidFill>
              </a:rPr>
              <a:t>מעבר אלקטרון</a:t>
            </a:r>
            <a:endParaRPr lang="en-US" sz="2400">
              <a:solidFill>
                <a:srgbClr val="0000FF"/>
              </a:solidFill>
            </a:endParaRPr>
          </a:p>
        </p:txBody>
      </p:sp>
      <p:pic>
        <p:nvPicPr>
          <p:cNvPr id="426008" name="Picture 24" descr="copper3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210425" y="4016375"/>
            <a:ext cx="1933575" cy="1933575"/>
          </a:xfrm>
          <a:prstGeom prst="rect">
            <a:avLst/>
          </a:prstGeom>
          <a:noFill/>
        </p:spPr>
      </p:pic>
      <p:pic>
        <p:nvPicPr>
          <p:cNvPr id="426010" name="Picture 26" descr="clorin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3850" y="4329113"/>
            <a:ext cx="1116013" cy="11049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8034" name="AutoShape 2"/>
          <p:cNvSpPr>
            <a:spLocks noGrp="1" noChangeArrowheads="1"/>
          </p:cNvSpPr>
          <p:nvPr>
            <p:ph type="title"/>
          </p:nvPr>
        </p:nvSpPr>
        <p:spPr>
          <a:xfrm>
            <a:off x="3203575" y="441325"/>
            <a:ext cx="3036888" cy="868363"/>
          </a:xfrm>
          <a:solidFill>
            <a:schemeClr val="accent1"/>
          </a:solidFill>
          <a:ln cap="flat" algn="ctr">
            <a:solidFill>
              <a:schemeClr val="tx1"/>
            </a:solidFill>
          </a:ln>
        </p:spPr>
        <p:txBody>
          <a:bodyPr>
            <a:spAutoFit/>
          </a:bodyPr>
          <a:lstStyle/>
          <a:p>
            <a:pPr algn="ctr">
              <a:lnSpc>
                <a:spcPct val="100000"/>
              </a:lnSpc>
            </a:pPr>
            <a:r>
              <a:rPr lang="he-IL" sz="44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התוצאה:</a:t>
            </a:r>
            <a:endParaRPr lang="en-US" sz="440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428035" name="Rectangle 3"/>
          <p:cNvSpPr>
            <a:spLocks noGrp="1" noChangeArrowheads="1"/>
          </p:cNvSpPr>
          <p:nvPr>
            <p:ph idx="1"/>
          </p:nvPr>
        </p:nvSpPr>
        <p:spPr>
          <a:xfrm>
            <a:off x="839788" y="1597025"/>
            <a:ext cx="7693025" cy="1943100"/>
          </a:xfrm>
        </p:spPr>
        <p:txBody>
          <a:bodyPr/>
          <a:lstStyle/>
          <a:p>
            <a:pPr marL="0" indent="0">
              <a:lnSpc>
                <a:spcPct val="110000"/>
              </a:lnSpc>
              <a:buFont typeface="Wingdings" pitchFamily="2" charset="2"/>
              <a:buNone/>
            </a:pPr>
            <a:r>
              <a:rPr lang="he-IL" sz="3600" b="1"/>
              <a:t>אטום הכלור (ש"קיבל" אלקטרון) נטען במטען שלילי ואטום הנחושת (ש"מסר" אלקטרון) נטען במטען חיובי.</a:t>
            </a:r>
            <a:endParaRPr lang="en-US" sz="3600"/>
          </a:p>
        </p:txBody>
      </p:sp>
      <p:grpSp>
        <p:nvGrpSpPr>
          <p:cNvPr id="428036" name="Group 4"/>
          <p:cNvGrpSpPr>
            <a:grpSpLocks/>
          </p:cNvGrpSpPr>
          <p:nvPr/>
        </p:nvGrpSpPr>
        <p:grpSpPr bwMode="auto">
          <a:xfrm>
            <a:off x="1582738" y="3897313"/>
            <a:ext cx="5976937" cy="1347787"/>
            <a:chOff x="453" y="1933"/>
            <a:chExt cx="3765" cy="849"/>
          </a:xfrm>
        </p:grpSpPr>
        <p:sp>
          <p:nvSpPr>
            <p:cNvPr id="428037" name="Oval 5"/>
            <p:cNvSpPr>
              <a:spLocks noChangeArrowheads="1"/>
            </p:cNvSpPr>
            <p:nvPr/>
          </p:nvSpPr>
          <p:spPr bwMode="auto">
            <a:xfrm>
              <a:off x="3288" y="1956"/>
              <a:ext cx="522" cy="430"/>
            </a:xfrm>
            <a:prstGeom prst="ellips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lIns="90000" tIns="46800" rIns="90000" bIns="46800" anchor="ctr">
              <a:spAutoFit/>
            </a:bodyPr>
            <a:lstStyle/>
            <a:p>
              <a:endParaRPr lang="he-IL"/>
            </a:p>
          </p:txBody>
        </p:sp>
        <p:sp>
          <p:nvSpPr>
            <p:cNvPr id="428038" name="Oval 6"/>
            <p:cNvSpPr>
              <a:spLocks noChangeArrowheads="1"/>
            </p:cNvSpPr>
            <p:nvPr/>
          </p:nvSpPr>
          <p:spPr bwMode="auto">
            <a:xfrm>
              <a:off x="1066" y="2001"/>
              <a:ext cx="522" cy="430"/>
            </a:xfrm>
            <a:prstGeom prst="ellips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lIns="90000" tIns="46800" rIns="90000" bIns="46800" anchor="ctr">
              <a:spAutoFit/>
            </a:bodyPr>
            <a:lstStyle/>
            <a:p>
              <a:endParaRPr lang="he-IL"/>
            </a:p>
          </p:txBody>
        </p:sp>
        <p:sp>
          <p:nvSpPr>
            <p:cNvPr id="428039" name="Text Box 7"/>
            <p:cNvSpPr txBox="1">
              <a:spLocks noChangeArrowheads="1"/>
            </p:cNvSpPr>
            <p:nvPr/>
          </p:nvSpPr>
          <p:spPr bwMode="auto">
            <a:xfrm>
              <a:off x="2857" y="2455"/>
              <a:ext cx="1361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90000" tIns="46800" rIns="90000" bIns="46800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he-IL" sz="2800">
                  <a:solidFill>
                    <a:srgbClr val="FF0000"/>
                  </a:solidFill>
                </a:rPr>
                <a:t>אטום נחושת</a:t>
              </a:r>
              <a:endParaRPr lang="en-US" sz="2800">
                <a:solidFill>
                  <a:srgbClr val="FF0000"/>
                </a:solidFill>
              </a:endParaRPr>
            </a:p>
          </p:txBody>
        </p:sp>
        <p:sp>
          <p:nvSpPr>
            <p:cNvPr id="428040" name="Text Box 8"/>
            <p:cNvSpPr txBox="1">
              <a:spLocks noChangeArrowheads="1"/>
            </p:cNvSpPr>
            <p:nvPr/>
          </p:nvSpPr>
          <p:spPr bwMode="auto">
            <a:xfrm>
              <a:off x="453" y="2455"/>
              <a:ext cx="1361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90000" tIns="46800" rIns="90000" bIns="46800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he-IL" sz="2800">
                  <a:solidFill>
                    <a:srgbClr val="FF0000"/>
                  </a:solidFill>
                </a:rPr>
                <a:t>אטום כלור</a:t>
              </a:r>
              <a:endParaRPr lang="en-US" sz="2800">
                <a:solidFill>
                  <a:srgbClr val="FF0000"/>
                </a:solidFill>
              </a:endParaRPr>
            </a:p>
          </p:txBody>
        </p:sp>
        <p:sp>
          <p:nvSpPr>
            <p:cNvPr id="428041" name="Text Box 9"/>
            <p:cNvSpPr txBox="1">
              <a:spLocks noChangeArrowheads="1"/>
            </p:cNvSpPr>
            <p:nvPr/>
          </p:nvSpPr>
          <p:spPr bwMode="auto">
            <a:xfrm>
              <a:off x="1610" y="1933"/>
              <a:ext cx="1452" cy="5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90000" tIns="46800" rIns="90000" bIns="46800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he-IL" sz="2400">
                  <a:solidFill>
                    <a:srgbClr val="0000FF"/>
                  </a:solidFill>
                </a:rPr>
                <a:t>לאחר  מעבר אלקטרון</a:t>
              </a:r>
              <a:endParaRPr lang="en-US" sz="2400">
                <a:solidFill>
                  <a:srgbClr val="0000FF"/>
                </a:solidFill>
              </a:endParaRPr>
            </a:p>
          </p:txBody>
        </p:sp>
      </p:grpSp>
      <p:sp>
        <p:nvSpPr>
          <p:cNvPr id="428042" name="Text Box 10"/>
          <p:cNvSpPr txBox="1">
            <a:spLocks noChangeArrowheads="1"/>
          </p:cNvSpPr>
          <p:nvPr/>
        </p:nvSpPr>
        <p:spPr bwMode="auto">
          <a:xfrm>
            <a:off x="6191250" y="3970338"/>
            <a:ext cx="53975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>
              <a:spcBef>
                <a:spcPct val="50000"/>
              </a:spcBef>
            </a:pPr>
            <a:r>
              <a:rPr lang="he-IL"/>
              <a:t>+</a:t>
            </a:r>
            <a:endParaRPr lang="en-US"/>
          </a:p>
        </p:txBody>
      </p:sp>
      <p:sp>
        <p:nvSpPr>
          <p:cNvPr id="428043" name="Text Box 11"/>
          <p:cNvSpPr txBox="1">
            <a:spLocks noChangeArrowheads="1"/>
          </p:cNvSpPr>
          <p:nvPr/>
        </p:nvSpPr>
        <p:spPr bwMode="auto">
          <a:xfrm>
            <a:off x="2663825" y="4005263"/>
            <a:ext cx="43180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>
              <a:spcBef>
                <a:spcPct val="50000"/>
              </a:spcBef>
            </a:pPr>
            <a:r>
              <a:rPr lang="he-IL"/>
              <a:t>-</a:t>
            </a:r>
            <a:endParaRPr lang="en-US"/>
          </a:p>
        </p:txBody>
      </p:sp>
      <p:sp>
        <p:nvSpPr>
          <p:cNvPr id="428044" name="Text Box 12"/>
          <p:cNvSpPr txBox="1">
            <a:spLocks noChangeArrowheads="1"/>
          </p:cNvSpPr>
          <p:nvPr/>
        </p:nvSpPr>
        <p:spPr bwMode="auto">
          <a:xfrm>
            <a:off x="5651500" y="5251450"/>
            <a:ext cx="1547813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>
              <a:spcBef>
                <a:spcPct val="50000"/>
              </a:spcBef>
            </a:pPr>
            <a:r>
              <a:rPr lang="he-IL" sz="2800"/>
              <a:t>יון חיובי</a:t>
            </a:r>
            <a:endParaRPr lang="en-US" sz="2800"/>
          </a:p>
        </p:txBody>
      </p:sp>
      <p:sp>
        <p:nvSpPr>
          <p:cNvPr id="428045" name="Text Box 13"/>
          <p:cNvSpPr txBox="1">
            <a:spLocks noChangeArrowheads="1"/>
          </p:cNvSpPr>
          <p:nvPr/>
        </p:nvSpPr>
        <p:spPr bwMode="auto">
          <a:xfrm>
            <a:off x="2051050" y="5265738"/>
            <a:ext cx="1547813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>
              <a:spcBef>
                <a:spcPct val="50000"/>
              </a:spcBef>
            </a:pPr>
            <a:r>
              <a:rPr lang="he-IL" sz="2800"/>
              <a:t>יון שלילי</a:t>
            </a:r>
            <a:endParaRPr lang="en-US" sz="2800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9058" name="AutoShape 2"/>
          <p:cNvSpPr>
            <a:spLocks noGrp="1" noChangeArrowheads="1"/>
          </p:cNvSpPr>
          <p:nvPr>
            <p:ph type="title"/>
          </p:nvPr>
        </p:nvSpPr>
        <p:spPr>
          <a:xfrm>
            <a:off x="747713" y="558800"/>
            <a:ext cx="7953375" cy="1360488"/>
          </a:xfrm>
          <a:solidFill>
            <a:schemeClr val="accent1"/>
          </a:solidFill>
          <a:ln cap="flat" algn="ctr">
            <a:solidFill>
              <a:schemeClr val="tx1"/>
            </a:solidFill>
          </a:ln>
        </p:spPr>
        <p:txBody>
          <a:bodyPr>
            <a:spAutoFit/>
          </a:bodyPr>
          <a:lstStyle/>
          <a:p>
            <a:pPr algn="ctr">
              <a:lnSpc>
                <a:spcPct val="100000"/>
              </a:lnSpc>
            </a:pPr>
            <a:r>
              <a:rPr lang="he-IL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מכיוון שבין מטענים חשמליים שונים יש משיכה חשמלית - </a:t>
            </a:r>
            <a:endParaRPr lang="en-US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429059" name="Rectangle 3"/>
          <p:cNvSpPr>
            <a:spLocks noGrp="1" noChangeArrowheads="1"/>
          </p:cNvSpPr>
          <p:nvPr>
            <p:ph idx="1"/>
          </p:nvPr>
        </p:nvSpPr>
        <p:spPr>
          <a:xfrm>
            <a:off x="838200" y="2060575"/>
            <a:ext cx="7693025" cy="1138238"/>
          </a:xfrm>
        </p:spPr>
        <p:txBody>
          <a:bodyPr/>
          <a:lstStyle/>
          <a:p>
            <a:pPr marL="0" indent="0">
              <a:buFont typeface="Wingdings" pitchFamily="2" charset="2"/>
              <a:buNone/>
            </a:pPr>
            <a:r>
              <a:rPr lang="he-IL" sz="3200" b="1"/>
              <a:t>נמשכים עתה יוני הנחושת, הטעונים במטען חיובי, לעבר יוני הכלור, הטעונים במטען שלילי.</a:t>
            </a:r>
          </a:p>
        </p:txBody>
      </p:sp>
      <p:sp>
        <p:nvSpPr>
          <p:cNvPr id="429061" name="Oval 5"/>
          <p:cNvSpPr>
            <a:spLocks noChangeArrowheads="1"/>
          </p:cNvSpPr>
          <p:nvPr/>
        </p:nvSpPr>
        <p:spPr bwMode="auto">
          <a:xfrm>
            <a:off x="6227763" y="3495675"/>
            <a:ext cx="917575" cy="838200"/>
          </a:xfrm>
          <a:prstGeom prst="ellips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</p:spPr>
        <p:txBody>
          <a:bodyPr lIns="90000" tIns="46800" rIns="90000" bIns="46800" anchor="ctr">
            <a:spAutoFit/>
          </a:bodyPr>
          <a:lstStyle/>
          <a:p>
            <a:pPr algn="ctr"/>
            <a:r>
              <a:rPr lang="he-IL"/>
              <a:t>+</a:t>
            </a:r>
            <a:endParaRPr lang="en-US"/>
          </a:p>
        </p:txBody>
      </p:sp>
      <p:sp>
        <p:nvSpPr>
          <p:cNvPr id="429062" name="Oval 6"/>
          <p:cNvSpPr>
            <a:spLocks noChangeArrowheads="1"/>
          </p:cNvSpPr>
          <p:nvPr/>
        </p:nvSpPr>
        <p:spPr bwMode="auto">
          <a:xfrm>
            <a:off x="2700338" y="3567113"/>
            <a:ext cx="844550" cy="838200"/>
          </a:xfrm>
          <a:prstGeom prst="ellips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</p:spPr>
        <p:txBody>
          <a:bodyPr lIns="90000" tIns="46800" rIns="90000" bIns="46800" anchor="ctr">
            <a:spAutoFit/>
          </a:bodyPr>
          <a:lstStyle/>
          <a:p>
            <a:pPr algn="ctr"/>
            <a:r>
              <a:rPr lang="he-IL"/>
              <a:t>-</a:t>
            </a:r>
            <a:endParaRPr lang="en-US"/>
          </a:p>
        </p:txBody>
      </p:sp>
      <p:sp>
        <p:nvSpPr>
          <p:cNvPr id="429063" name="Text Box 7"/>
          <p:cNvSpPr txBox="1">
            <a:spLocks noChangeArrowheads="1"/>
          </p:cNvSpPr>
          <p:nvPr/>
        </p:nvSpPr>
        <p:spPr bwMode="auto">
          <a:xfrm>
            <a:off x="5759450" y="4365625"/>
            <a:ext cx="2160588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>
              <a:spcBef>
                <a:spcPct val="50000"/>
              </a:spcBef>
            </a:pPr>
            <a:r>
              <a:rPr lang="he-IL" sz="2800">
                <a:solidFill>
                  <a:srgbClr val="FF0000"/>
                </a:solidFill>
              </a:rPr>
              <a:t>אטום נחושת</a:t>
            </a:r>
            <a:endParaRPr lang="en-US" sz="2800">
              <a:solidFill>
                <a:srgbClr val="FF0000"/>
              </a:solidFill>
            </a:endParaRPr>
          </a:p>
        </p:txBody>
      </p:sp>
      <p:sp>
        <p:nvSpPr>
          <p:cNvPr id="429064" name="Text Box 8"/>
          <p:cNvSpPr txBox="1">
            <a:spLocks noChangeArrowheads="1"/>
          </p:cNvSpPr>
          <p:nvPr/>
        </p:nvSpPr>
        <p:spPr bwMode="auto">
          <a:xfrm>
            <a:off x="1943100" y="4365625"/>
            <a:ext cx="2160588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>
              <a:spcBef>
                <a:spcPct val="50000"/>
              </a:spcBef>
            </a:pPr>
            <a:r>
              <a:rPr lang="he-IL" sz="2800">
                <a:solidFill>
                  <a:srgbClr val="FF0000"/>
                </a:solidFill>
              </a:rPr>
              <a:t>אטום כלור</a:t>
            </a:r>
            <a:endParaRPr lang="en-US" sz="2800">
              <a:solidFill>
                <a:srgbClr val="FF0000"/>
              </a:solidFill>
            </a:endParaRPr>
          </a:p>
        </p:txBody>
      </p:sp>
      <p:sp>
        <p:nvSpPr>
          <p:cNvPr id="429066" name="Line 10"/>
          <p:cNvSpPr>
            <a:spLocks noChangeShapeType="1"/>
          </p:cNvSpPr>
          <p:nvPr/>
        </p:nvSpPr>
        <p:spPr bwMode="auto">
          <a:xfrm flipV="1">
            <a:off x="3671888" y="3932238"/>
            <a:ext cx="1044575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lIns="90000" tIns="46800" rIns="90000" bIns="46800">
            <a:spAutoFit/>
          </a:bodyPr>
          <a:lstStyle/>
          <a:p>
            <a:endParaRPr lang="he-IL"/>
          </a:p>
        </p:txBody>
      </p:sp>
      <p:sp>
        <p:nvSpPr>
          <p:cNvPr id="429067" name="Line 11"/>
          <p:cNvSpPr>
            <a:spLocks noChangeShapeType="1"/>
          </p:cNvSpPr>
          <p:nvPr/>
        </p:nvSpPr>
        <p:spPr bwMode="auto">
          <a:xfrm flipH="1">
            <a:off x="5076825" y="3932238"/>
            <a:ext cx="97155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lIns="90000" tIns="46800" rIns="90000" bIns="46800">
            <a:spAutoFit/>
          </a:bodyPr>
          <a:lstStyle/>
          <a:p>
            <a:endParaRPr lang="he-IL"/>
          </a:p>
        </p:txBody>
      </p:sp>
      <p:sp>
        <p:nvSpPr>
          <p:cNvPr id="429068" name="Text Box 12"/>
          <p:cNvSpPr txBox="1">
            <a:spLocks noChangeArrowheads="1"/>
          </p:cNvSpPr>
          <p:nvPr/>
        </p:nvSpPr>
        <p:spPr bwMode="auto">
          <a:xfrm>
            <a:off x="4284663" y="3321050"/>
            <a:ext cx="1223962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>
              <a:spcBef>
                <a:spcPct val="50000"/>
              </a:spcBef>
            </a:pPr>
            <a:r>
              <a:rPr lang="he-IL" sz="2800">
                <a:solidFill>
                  <a:srgbClr val="0000FF"/>
                </a:solidFill>
              </a:rPr>
              <a:t>משיכה </a:t>
            </a:r>
            <a:endParaRPr lang="en-US" sz="2800">
              <a:solidFill>
                <a:srgbClr val="0000FF"/>
              </a:solidFill>
            </a:endParaRPr>
          </a:p>
        </p:txBody>
      </p:sp>
      <p:sp>
        <p:nvSpPr>
          <p:cNvPr id="429069" name="Rectangle 13"/>
          <p:cNvSpPr>
            <a:spLocks noChangeArrowheads="1"/>
          </p:cNvSpPr>
          <p:nvPr/>
        </p:nvSpPr>
        <p:spPr bwMode="auto">
          <a:xfrm>
            <a:off x="1439863" y="5202238"/>
            <a:ext cx="6473825" cy="53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SzPct val="75000"/>
              <a:buFont typeface="Wingdings" pitchFamily="2" charset="2"/>
              <a:buNone/>
            </a:pPr>
            <a:r>
              <a:rPr lang="he-IL" u="sng">
                <a:solidFill>
                  <a:srgbClr val="FF0000"/>
                </a:solidFill>
              </a:rPr>
              <a:t>כך נוצרת התרכובת "נחושת כלורית".</a:t>
            </a:r>
            <a:r>
              <a:rPr lang="he-IL"/>
              <a:t>  </a:t>
            </a:r>
            <a:endParaRPr lang="en-US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82" name="AutoShape 2"/>
          <p:cNvSpPr>
            <a:spLocks noGrp="1" noChangeArrowheads="1"/>
          </p:cNvSpPr>
          <p:nvPr>
            <p:ph type="title"/>
          </p:nvPr>
        </p:nvSpPr>
        <p:spPr>
          <a:xfrm>
            <a:off x="757238" y="333375"/>
            <a:ext cx="7934325" cy="1217613"/>
          </a:xfrm>
          <a:solidFill>
            <a:schemeClr val="accent1"/>
          </a:solidFill>
          <a:ln cap="flat" algn="ctr">
            <a:solidFill>
              <a:schemeClr val="tx1"/>
            </a:solidFill>
          </a:ln>
        </p:spPr>
        <p:txBody>
          <a:bodyPr>
            <a:spAutoFit/>
          </a:bodyPr>
          <a:lstStyle/>
          <a:p>
            <a:pPr algn="ctr">
              <a:lnSpc>
                <a:spcPct val="100000"/>
              </a:lnSpc>
            </a:pPr>
            <a:r>
              <a:rPr lang="he-IL" sz="32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ומה קורה כשמעבירים דרך תמיסה מימית של נחושת כלורית זרם חשמלי?</a:t>
            </a:r>
            <a:endParaRPr lang="en-US" sz="320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430083" name="Rectangle 3"/>
          <p:cNvSpPr>
            <a:spLocks noGrp="1" noChangeArrowheads="1"/>
          </p:cNvSpPr>
          <p:nvPr>
            <p:ph idx="1"/>
          </p:nvPr>
        </p:nvSpPr>
        <p:spPr>
          <a:xfrm>
            <a:off x="287338" y="1809750"/>
            <a:ext cx="8316912" cy="1260475"/>
          </a:xfrm>
        </p:spPr>
        <p:txBody>
          <a:bodyPr/>
          <a:lstStyle/>
          <a:p>
            <a:pPr marL="0" indent="0">
              <a:buFont typeface="Wingdings" pitchFamily="2" charset="2"/>
              <a:buNone/>
            </a:pPr>
            <a:r>
              <a:rPr lang="he-IL" sz="3200" b="1"/>
              <a:t>על האלקטרודה השלילית מתקבלת שכבה אדמדמה.</a:t>
            </a:r>
          </a:p>
        </p:txBody>
      </p:sp>
      <p:pic>
        <p:nvPicPr>
          <p:cNvPr id="430085" name="Picture 5" descr="1122754994_small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686425" y="2386013"/>
            <a:ext cx="815975" cy="454025"/>
          </a:xfrm>
          <a:prstGeom prst="rect">
            <a:avLst/>
          </a:prstGeom>
          <a:noFill/>
        </p:spPr>
      </p:pic>
      <p:pic>
        <p:nvPicPr>
          <p:cNvPr id="430089" name="Picture 9" descr="9-0_1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3238" y="2571750"/>
            <a:ext cx="2016125" cy="1866900"/>
          </a:xfrm>
          <a:prstGeom prst="rect">
            <a:avLst/>
          </a:prstGeom>
          <a:noFill/>
          <a:effectLst>
            <a:outerShdw dist="107763" dir="2700000" algn="ctr" rotWithShape="0">
              <a:srgbClr val="808080">
                <a:alpha val="50000"/>
              </a:srgbClr>
            </a:outerShdw>
          </a:effectLst>
        </p:spPr>
      </p:pic>
      <p:sp>
        <p:nvSpPr>
          <p:cNvPr id="430090" name="Rectangle 10"/>
          <p:cNvSpPr>
            <a:spLocks noChangeArrowheads="1"/>
          </p:cNvSpPr>
          <p:nvPr/>
        </p:nvSpPr>
        <p:spPr bwMode="auto">
          <a:xfrm>
            <a:off x="3203575" y="3035300"/>
            <a:ext cx="5364163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r>
              <a:rPr lang="he-IL"/>
              <a:t>ליד האלקטרודה החיובית נפלט גז בעל ריח כלור אופייני.</a:t>
            </a:r>
            <a:r>
              <a:rPr lang="he-IL" b="0"/>
              <a:t> </a:t>
            </a:r>
            <a:endParaRPr lang="he-IL"/>
          </a:p>
        </p:txBody>
      </p:sp>
      <p:sp>
        <p:nvSpPr>
          <p:cNvPr id="430091" name="Rectangle 11"/>
          <p:cNvSpPr>
            <a:spLocks noChangeArrowheads="1"/>
          </p:cNvSpPr>
          <p:nvPr/>
        </p:nvSpPr>
        <p:spPr bwMode="auto">
          <a:xfrm>
            <a:off x="358775" y="4578350"/>
            <a:ext cx="7526338" cy="140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>
              <a:lnSpc>
                <a:spcPct val="90000"/>
              </a:lnSpc>
            </a:pPr>
            <a:r>
              <a:rPr lang="he-IL"/>
              <a:t>כאשר עובר זרם חשמלי </a:t>
            </a:r>
            <a:r>
              <a:rPr lang="he-IL" u="sng"/>
              <a:t>התרכובת</a:t>
            </a:r>
            <a:br>
              <a:rPr lang="en-US" u="sng"/>
            </a:br>
            <a:r>
              <a:rPr lang="he-IL" u="sng"/>
              <a:t>מתפרקת</a:t>
            </a:r>
            <a:r>
              <a:rPr lang="he-IL"/>
              <a:t> </a:t>
            </a:r>
            <a:r>
              <a:rPr lang="he-IL" u="sng"/>
              <a:t>למרכיביה</a:t>
            </a:r>
            <a:r>
              <a:rPr lang="he-IL"/>
              <a:t> – ליסודות, כלור</a:t>
            </a:r>
            <a:br>
              <a:rPr lang="en-US"/>
            </a:br>
            <a:r>
              <a:rPr lang="he-IL"/>
              <a:t>ונחושת, שמרכיבים אותה.    </a:t>
            </a:r>
            <a:endParaRPr lang="en-US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1106" name="AutoShape 2"/>
          <p:cNvSpPr>
            <a:spLocks noGrp="1" noChangeArrowheads="1"/>
          </p:cNvSpPr>
          <p:nvPr>
            <p:ph type="title"/>
          </p:nvPr>
        </p:nvSpPr>
        <p:spPr>
          <a:xfrm>
            <a:off x="495300" y="728663"/>
            <a:ext cx="8253413" cy="660400"/>
          </a:xfrm>
          <a:solidFill>
            <a:schemeClr val="accent1"/>
          </a:solidFill>
          <a:ln cap="flat" algn="ctr">
            <a:solidFill>
              <a:schemeClr val="tx1"/>
            </a:solidFill>
          </a:ln>
        </p:spPr>
        <p:txBody>
          <a:bodyPr>
            <a:spAutoFit/>
          </a:bodyPr>
          <a:lstStyle/>
          <a:p>
            <a:pPr algn="r">
              <a:lnSpc>
                <a:spcPct val="100000"/>
              </a:lnSpc>
            </a:pPr>
            <a:r>
              <a:rPr lang="he-IL" sz="32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בעקבות המשיכה בין היונים לבין האלקטרודות - </a:t>
            </a:r>
            <a:endParaRPr lang="en-US" sz="320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431107" name="Rectangle 3"/>
          <p:cNvSpPr>
            <a:spLocks noGrp="1" noChangeArrowheads="1"/>
          </p:cNvSpPr>
          <p:nvPr>
            <p:ph idx="1"/>
          </p:nvPr>
        </p:nvSpPr>
        <p:spPr>
          <a:xfrm>
            <a:off x="611188" y="1628775"/>
            <a:ext cx="8135937" cy="1620838"/>
          </a:xfrm>
        </p:spPr>
        <p:txBody>
          <a:bodyPr/>
          <a:lstStyle/>
          <a:p>
            <a:pPr marL="0" indent="0">
              <a:lnSpc>
                <a:spcPct val="110000"/>
              </a:lnSpc>
              <a:buFont typeface="Wingdings" pitchFamily="2" charset="2"/>
              <a:buNone/>
            </a:pPr>
            <a:r>
              <a:rPr lang="he-IL" b="1"/>
              <a:t>נעים היונים השליליים ממקום הימצאם בתמיסה לעבר האלקטרודה החיובית, והיונים החיוביים נעים לעבר האלקטרודה השלילית.</a:t>
            </a:r>
          </a:p>
        </p:txBody>
      </p:sp>
      <p:sp>
        <p:nvSpPr>
          <p:cNvPr id="431108" name="Rectangle 4"/>
          <p:cNvSpPr>
            <a:spLocks noChangeArrowheads="1"/>
          </p:cNvSpPr>
          <p:nvPr/>
        </p:nvSpPr>
        <p:spPr bwMode="auto">
          <a:xfrm>
            <a:off x="863600" y="3213100"/>
            <a:ext cx="7885113" cy="1373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r>
              <a:rPr lang="he-IL" sz="2800"/>
              <a:t>תנועתם של היונים השונים בתמיסה אל האלקטרודה המתאימה היא הדרך שבה עובר הזרם החשמלי בתמיסה. </a:t>
            </a:r>
          </a:p>
        </p:txBody>
      </p:sp>
      <p:sp>
        <p:nvSpPr>
          <p:cNvPr id="431109" name="Rectangle 5"/>
          <p:cNvSpPr>
            <a:spLocks noChangeArrowheads="1"/>
          </p:cNvSpPr>
          <p:nvPr/>
        </p:nvSpPr>
        <p:spPr bwMode="auto">
          <a:xfrm>
            <a:off x="792163" y="4794250"/>
            <a:ext cx="7191375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r>
              <a:rPr lang="he-IL" u="sng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הזרם החשמלי בתמיסה הוא זרם של יונים!!</a:t>
            </a:r>
            <a:endParaRPr lang="en-US" u="sng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MagiClass,מקור זרם,4 Answers,C,90,22,3,0,Yes,E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9298" name="AutoShape 2"/>
          <p:cNvSpPr>
            <a:spLocks noGrp="1" noChangeArrowheads="1"/>
          </p:cNvSpPr>
          <p:nvPr>
            <p:ph type="title"/>
          </p:nvPr>
        </p:nvSpPr>
        <p:spPr>
          <a:xfrm>
            <a:off x="1223963" y="698500"/>
            <a:ext cx="6891337" cy="1217613"/>
          </a:xfrm>
          <a:solidFill>
            <a:schemeClr val="accent1"/>
          </a:solidFill>
          <a:ln cap="flat" algn="ctr">
            <a:solidFill>
              <a:schemeClr val="tx1"/>
            </a:solidFill>
          </a:ln>
        </p:spPr>
        <p:txBody>
          <a:bodyPr>
            <a:spAutoFit/>
          </a:bodyPr>
          <a:lstStyle/>
          <a:p>
            <a:pPr algn="r">
              <a:lnSpc>
                <a:spcPct val="100000"/>
              </a:lnSpc>
            </a:pPr>
            <a:r>
              <a:rPr lang="he-IL" sz="32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בכלי המתואר באיור, האלקטרודות אינן מחוברות לסוללה, ואין תנועה של יונים.</a:t>
            </a:r>
            <a:endParaRPr lang="en-US" sz="320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pic>
        <p:nvPicPr>
          <p:cNvPr id="439300" name="Picture 4" descr="electro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42875" y="2673350"/>
            <a:ext cx="2159000" cy="1389063"/>
          </a:xfrm>
          <a:noFill/>
          <a:ln/>
        </p:spPr>
      </p:pic>
      <p:sp>
        <p:nvSpPr>
          <p:cNvPr id="439301" name="Text Box 5"/>
          <p:cNvSpPr txBox="1">
            <a:spLocks noChangeArrowheads="1"/>
          </p:cNvSpPr>
          <p:nvPr/>
        </p:nvSpPr>
        <p:spPr bwMode="auto">
          <a:xfrm>
            <a:off x="827088" y="2020888"/>
            <a:ext cx="8029575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he-IL" u="sng">
                <a:solidFill>
                  <a:srgbClr val="FF0000"/>
                </a:solidFill>
              </a:rPr>
              <a:t>מדוע אין מבחינים בזרימת יונים בלי מקור זרם?</a:t>
            </a:r>
            <a:endParaRPr lang="en-US" u="sng">
              <a:solidFill>
                <a:srgbClr val="FF0000"/>
              </a:solidFill>
            </a:endParaRPr>
          </a:p>
        </p:txBody>
      </p:sp>
      <p:sp>
        <p:nvSpPr>
          <p:cNvPr id="439302" name="Text Box 6"/>
          <p:cNvSpPr txBox="1">
            <a:spLocks noChangeArrowheads="1"/>
          </p:cNvSpPr>
          <p:nvPr/>
        </p:nvSpPr>
        <p:spPr bwMode="auto">
          <a:xfrm>
            <a:off x="1260475" y="2990850"/>
            <a:ext cx="7164388" cy="288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marL="538163" indent="-538163">
              <a:lnSpc>
                <a:spcPct val="95000"/>
              </a:lnSpc>
              <a:spcBef>
                <a:spcPct val="45000"/>
              </a:spcBef>
              <a:buClr>
                <a:srgbClr val="0000FF"/>
              </a:buClr>
              <a:buFontTx/>
              <a:buAutoNum type="hebrew2Minus"/>
            </a:pPr>
            <a:r>
              <a:rPr lang="he-IL" sz="3000"/>
              <a:t>בלי מקור זרם אין יונים בתמיסה.</a:t>
            </a:r>
          </a:p>
          <a:p>
            <a:pPr marL="538163" indent="-538163">
              <a:lnSpc>
                <a:spcPct val="95000"/>
              </a:lnSpc>
              <a:spcBef>
                <a:spcPct val="45000"/>
              </a:spcBef>
              <a:buClr>
                <a:srgbClr val="0000FF"/>
              </a:buClr>
              <a:buFontTx/>
              <a:buAutoNum type="hebrew2Minus"/>
            </a:pPr>
            <a:r>
              <a:rPr lang="he-IL" sz="3000"/>
              <a:t>לאלקטרודות יש אותו סוג של מטען חשמלי.</a:t>
            </a:r>
          </a:p>
          <a:p>
            <a:pPr marL="538163" indent="-538163">
              <a:lnSpc>
                <a:spcPct val="95000"/>
              </a:lnSpc>
              <a:spcBef>
                <a:spcPct val="45000"/>
              </a:spcBef>
              <a:buClr>
                <a:srgbClr val="0000FF"/>
              </a:buClr>
              <a:buFontTx/>
              <a:buAutoNum type="hebrew2Minus"/>
            </a:pPr>
            <a:r>
              <a:rPr lang="he-IL" sz="3000"/>
              <a:t>בלי מקור זרם האלקטרודות אינן טעונות. </a:t>
            </a:r>
          </a:p>
          <a:p>
            <a:pPr marL="538163" indent="-538163">
              <a:lnSpc>
                <a:spcPct val="95000"/>
              </a:lnSpc>
              <a:spcBef>
                <a:spcPct val="45000"/>
              </a:spcBef>
              <a:buClr>
                <a:srgbClr val="0000FF"/>
              </a:buClr>
              <a:buFontTx/>
              <a:buAutoNum type="hebrew2Minus"/>
            </a:pPr>
            <a:r>
              <a:rPr lang="he-IL" sz="3000"/>
              <a:t>כנראה היונים אינם טעונים במטען חשמלי.</a:t>
            </a:r>
            <a:endParaRPr lang="en-US" sz="3000"/>
          </a:p>
        </p:txBody>
      </p:sp>
      <p:sp>
        <p:nvSpPr>
          <p:cNvPr id="439303" name="Text Box 7"/>
          <p:cNvSpPr txBox="1">
            <a:spLocks noChangeArrowheads="1"/>
          </p:cNvSpPr>
          <p:nvPr/>
        </p:nvSpPr>
        <p:spPr bwMode="auto">
          <a:xfrm>
            <a:off x="7488238" y="115888"/>
            <a:ext cx="1476375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>
              <a:spcBef>
                <a:spcPct val="50000"/>
              </a:spcBef>
            </a:pPr>
            <a:r>
              <a:rPr lang="he-IL" sz="2800"/>
              <a:t>שאלה 9</a:t>
            </a:r>
            <a:endParaRPr lang="en-US" sz="2800"/>
          </a:p>
        </p:txBody>
      </p:sp>
      <p:sp>
        <p:nvSpPr>
          <p:cNvPr id="439304" name="Text Box 8"/>
          <p:cNvSpPr txBox="1">
            <a:spLocks noChangeArrowheads="1"/>
          </p:cNvSpPr>
          <p:nvPr/>
        </p:nvSpPr>
        <p:spPr bwMode="auto">
          <a:xfrm>
            <a:off x="0" y="225425"/>
            <a:ext cx="15128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>
              <a:spcBef>
                <a:spcPct val="50000"/>
              </a:spcBef>
            </a:pPr>
            <a:r>
              <a:rPr lang="he-IL" sz="2400"/>
              <a:t>מקור זרם </a:t>
            </a:r>
            <a:endParaRPr lang="en-US" sz="2400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MagiClass,-,Display Only,A,0,1,2,0,Yes,E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4178" name="AutoShape 2"/>
          <p:cNvSpPr>
            <a:spLocks noGrp="1" noChangeArrowheads="1"/>
          </p:cNvSpPr>
          <p:nvPr>
            <p:ph type="title"/>
          </p:nvPr>
        </p:nvSpPr>
        <p:spPr>
          <a:xfrm>
            <a:off x="2265363" y="490538"/>
            <a:ext cx="4510087" cy="730250"/>
          </a:xfrm>
          <a:solidFill>
            <a:schemeClr val="accent1"/>
          </a:solidFill>
          <a:ln cap="flat" algn="ctr">
            <a:solidFill>
              <a:schemeClr val="tx1"/>
            </a:solidFill>
          </a:ln>
        </p:spPr>
        <p:txBody>
          <a:bodyPr>
            <a:spAutoFit/>
          </a:bodyPr>
          <a:lstStyle/>
          <a:p>
            <a:pPr algn="ctr">
              <a:lnSpc>
                <a:spcPct val="100000"/>
              </a:lnSpc>
            </a:pPr>
            <a:r>
              <a:rPr lang="he-IL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יון הופך לאטום ניטרלי.</a:t>
            </a:r>
            <a:endParaRPr lang="en-US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434179" name="Rectangle 3"/>
          <p:cNvSpPr>
            <a:spLocks noGrp="1" noChangeArrowheads="1"/>
          </p:cNvSpPr>
          <p:nvPr>
            <p:ph idx="1"/>
          </p:nvPr>
        </p:nvSpPr>
        <p:spPr>
          <a:xfrm>
            <a:off x="755650" y="1557338"/>
            <a:ext cx="7693025" cy="2663825"/>
          </a:xfrm>
        </p:spPr>
        <p:txBody>
          <a:bodyPr/>
          <a:lstStyle/>
          <a:p>
            <a:pPr>
              <a:lnSpc>
                <a:spcPct val="110000"/>
              </a:lnSpc>
              <a:buFont typeface="Wingdings" pitchFamily="2" charset="2"/>
              <a:buNone/>
            </a:pPr>
            <a:r>
              <a:rPr lang="he-IL" sz="3600" b="1" u="sng">
                <a:solidFill>
                  <a:srgbClr val="FF0000"/>
                </a:solidFill>
              </a:rPr>
              <a:t>ניזכר בעובדות:</a:t>
            </a:r>
            <a:endParaRPr lang="he-IL" sz="3200" b="1" u="sng"/>
          </a:p>
          <a:p>
            <a:pPr>
              <a:lnSpc>
                <a:spcPct val="110000"/>
              </a:lnSpc>
              <a:buSzTx/>
              <a:buFont typeface="Wingdings" pitchFamily="2" charset="2"/>
              <a:buChar char="q"/>
            </a:pPr>
            <a:r>
              <a:rPr lang="he-IL" sz="3200" b="1"/>
              <a:t> יון חיובי –חסרים לו אלקטרונים ("מוסֵר").</a:t>
            </a:r>
          </a:p>
          <a:p>
            <a:pPr>
              <a:lnSpc>
                <a:spcPct val="110000"/>
              </a:lnSpc>
              <a:buSzTx/>
              <a:buFont typeface="Wingdings" pitchFamily="2" charset="2"/>
              <a:buChar char="q"/>
            </a:pPr>
            <a:r>
              <a:rPr lang="he-IL" sz="3200" b="1"/>
              <a:t> יון שלילי – יש לו עודף של אלקטרונים ("מקבל").</a:t>
            </a:r>
          </a:p>
        </p:txBody>
      </p:sp>
      <p:sp>
        <p:nvSpPr>
          <p:cNvPr id="434193" name="Text Box 17"/>
          <p:cNvSpPr txBox="1">
            <a:spLocks noChangeArrowheads="1"/>
          </p:cNvSpPr>
          <p:nvPr/>
        </p:nvSpPr>
        <p:spPr bwMode="auto">
          <a:xfrm>
            <a:off x="250825" y="873125"/>
            <a:ext cx="17653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5682" name="AutoShape 2"/>
          <p:cNvSpPr>
            <a:spLocks noGrp="1" noChangeArrowheads="1"/>
          </p:cNvSpPr>
          <p:nvPr>
            <p:ph type="title"/>
          </p:nvPr>
        </p:nvSpPr>
        <p:spPr>
          <a:xfrm>
            <a:off x="2265363" y="250825"/>
            <a:ext cx="4510087" cy="730250"/>
          </a:xfrm>
          <a:solidFill>
            <a:schemeClr val="accent1"/>
          </a:solidFill>
          <a:ln cap="flat" algn="ctr">
            <a:solidFill>
              <a:schemeClr val="tx1"/>
            </a:solidFill>
          </a:ln>
        </p:spPr>
        <p:txBody>
          <a:bodyPr>
            <a:spAutoFit/>
          </a:bodyPr>
          <a:lstStyle/>
          <a:p>
            <a:pPr algn="ctr">
              <a:lnSpc>
                <a:spcPct val="100000"/>
              </a:lnSpc>
            </a:pPr>
            <a:r>
              <a:rPr lang="he-IL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יון הופך לאטום ניטרלי.</a:t>
            </a:r>
            <a:endParaRPr lang="en-US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455683" name="Rectangle 3"/>
          <p:cNvSpPr>
            <a:spLocks noGrp="1" noChangeArrowheads="1"/>
          </p:cNvSpPr>
          <p:nvPr>
            <p:ph idx="1"/>
          </p:nvPr>
        </p:nvSpPr>
        <p:spPr>
          <a:xfrm>
            <a:off x="515938" y="1089025"/>
            <a:ext cx="8124825" cy="2700338"/>
          </a:xfrm>
        </p:spPr>
        <p:txBody>
          <a:bodyPr/>
          <a:lstStyle/>
          <a:p>
            <a:pPr marL="538163" indent="-538163">
              <a:buFont typeface="Wingdings" pitchFamily="2" charset="2"/>
              <a:buNone/>
            </a:pPr>
            <a:r>
              <a:rPr lang="he-IL" sz="3600" b="1" u="sng">
                <a:solidFill>
                  <a:srgbClr val="FF0000"/>
                </a:solidFill>
              </a:rPr>
              <a:t>ניזכר בעובדות:</a:t>
            </a:r>
            <a:endParaRPr lang="he-IL" sz="3200" b="1" u="sng"/>
          </a:p>
          <a:p>
            <a:pPr marL="538163" indent="-538163">
              <a:buSzTx/>
              <a:buFont typeface="Wingdings" pitchFamily="2" charset="2"/>
              <a:buChar char="q"/>
            </a:pPr>
            <a:r>
              <a:rPr lang="he-IL" sz="3200" b="1"/>
              <a:t>יון חיובי – נמשך לאלקטרודה השלילית – (מטענים חשמליים הפוכים נמשכים זה לזה).</a:t>
            </a:r>
          </a:p>
          <a:p>
            <a:pPr marL="538163" indent="-538163">
              <a:buSzTx/>
              <a:buFont typeface="Wingdings" pitchFamily="2" charset="2"/>
              <a:buChar char="q"/>
            </a:pPr>
            <a:r>
              <a:rPr lang="he-IL" sz="3200" b="1"/>
              <a:t> יון שלילי – נמשך לאלקטרודה החיובית.</a:t>
            </a:r>
            <a:endParaRPr lang="en-US" sz="3200" b="1"/>
          </a:p>
        </p:txBody>
      </p:sp>
      <p:sp>
        <p:nvSpPr>
          <p:cNvPr id="455684" name="Text Box 4"/>
          <p:cNvSpPr txBox="1">
            <a:spLocks noChangeArrowheads="1"/>
          </p:cNvSpPr>
          <p:nvPr/>
        </p:nvSpPr>
        <p:spPr bwMode="auto">
          <a:xfrm>
            <a:off x="7848600" y="4078288"/>
            <a:ext cx="612775" cy="771525"/>
          </a:xfrm>
          <a:prstGeom prst="rect">
            <a:avLst/>
          </a:prstGeom>
          <a:solidFill>
            <a:srgbClr val="66C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he-IL" sz="4400"/>
              <a:t>-</a:t>
            </a:r>
            <a:endParaRPr lang="en-US" sz="4400"/>
          </a:p>
        </p:txBody>
      </p:sp>
      <p:sp>
        <p:nvSpPr>
          <p:cNvPr id="455685" name="Text Box 5"/>
          <p:cNvSpPr txBox="1">
            <a:spLocks noChangeArrowheads="1"/>
          </p:cNvSpPr>
          <p:nvPr/>
        </p:nvSpPr>
        <p:spPr bwMode="auto">
          <a:xfrm>
            <a:off x="7019925" y="4078288"/>
            <a:ext cx="612775" cy="771525"/>
          </a:xfrm>
          <a:prstGeom prst="rect">
            <a:avLst/>
          </a:prstGeom>
          <a:solidFill>
            <a:srgbClr val="66C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he-IL" sz="4400"/>
              <a:t>-</a:t>
            </a:r>
            <a:endParaRPr lang="en-US" sz="4400"/>
          </a:p>
        </p:txBody>
      </p:sp>
      <p:sp>
        <p:nvSpPr>
          <p:cNvPr id="455686" name="Text Box 6"/>
          <p:cNvSpPr txBox="1">
            <a:spLocks noChangeArrowheads="1"/>
          </p:cNvSpPr>
          <p:nvPr/>
        </p:nvSpPr>
        <p:spPr bwMode="auto">
          <a:xfrm>
            <a:off x="1582738" y="4078288"/>
            <a:ext cx="612775" cy="771525"/>
          </a:xfrm>
          <a:prstGeom prst="rect">
            <a:avLst/>
          </a:prstGeom>
          <a:solidFill>
            <a:srgbClr val="CCC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he-IL" sz="4400"/>
              <a:t>+</a:t>
            </a:r>
            <a:endParaRPr lang="en-US" sz="4400"/>
          </a:p>
        </p:txBody>
      </p:sp>
      <p:sp>
        <p:nvSpPr>
          <p:cNvPr id="455687" name="Text Box 7"/>
          <p:cNvSpPr txBox="1">
            <a:spLocks noChangeArrowheads="1"/>
          </p:cNvSpPr>
          <p:nvPr/>
        </p:nvSpPr>
        <p:spPr bwMode="auto">
          <a:xfrm>
            <a:off x="755650" y="4078288"/>
            <a:ext cx="612775" cy="771525"/>
          </a:xfrm>
          <a:prstGeom prst="rect">
            <a:avLst/>
          </a:prstGeom>
          <a:solidFill>
            <a:srgbClr val="CCC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he-IL" sz="4400"/>
              <a:t>+</a:t>
            </a:r>
            <a:endParaRPr lang="en-US" sz="4400"/>
          </a:p>
        </p:txBody>
      </p:sp>
      <p:sp>
        <p:nvSpPr>
          <p:cNvPr id="455688" name="Line 8"/>
          <p:cNvSpPr>
            <a:spLocks noChangeShapeType="1"/>
          </p:cNvSpPr>
          <p:nvPr/>
        </p:nvSpPr>
        <p:spPr bwMode="auto">
          <a:xfrm flipH="1">
            <a:off x="179388" y="4402138"/>
            <a:ext cx="468312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lIns="90000" tIns="46800" rIns="90000" bIns="46800">
            <a:spAutoFit/>
          </a:bodyPr>
          <a:lstStyle/>
          <a:p>
            <a:endParaRPr lang="he-IL"/>
          </a:p>
        </p:txBody>
      </p:sp>
      <p:sp>
        <p:nvSpPr>
          <p:cNvPr id="455689" name="Line 9"/>
          <p:cNvSpPr>
            <a:spLocks noChangeShapeType="1"/>
          </p:cNvSpPr>
          <p:nvPr/>
        </p:nvSpPr>
        <p:spPr bwMode="auto">
          <a:xfrm flipV="1">
            <a:off x="2303463" y="4438650"/>
            <a:ext cx="4318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lIns="90000" tIns="46800" rIns="90000" bIns="46800">
            <a:spAutoFit/>
          </a:bodyPr>
          <a:lstStyle/>
          <a:p>
            <a:endParaRPr lang="he-IL"/>
          </a:p>
        </p:txBody>
      </p:sp>
      <p:sp>
        <p:nvSpPr>
          <p:cNvPr id="455690" name="Line 10"/>
          <p:cNvSpPr>
            <a:spLocks noChangeShapeType="1"/>
          </p:cNvSpPr>
          <p:nvPr/>
        </p:nvSpPr>
        <p:spPr bwMode="auto">
          <a:xfrm flipH="1">
            <a:off x="6551613" y="4473575"/>
            <a:ext cx="358775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lIns="90000" tIns="46800" rIns="90000" bIns="46800">
            <a:spAutoFit/>
          </a:bodyPr>
          <a:lstStyle/>
          <a:p>
            <a:endParaRPr lang="he-IL"/>
          </a:p>
        </p:txBody>
      </p:sp>
      <p:sp>
        <p:nvSpPr>
          <p:cNvPr id="455691" name="Line 11"/>
          <p:cNvSpPr>
            <a:spLocks noChangeShapeType="1"/>
          </p:cNvSpPr>
          <p:nvPr/>
        </p:nvSpPr>
        <p:spPr bwMode="auto">
          <a:xfrm flipV="1">
            <a:off x="8604250" y="4473575"/>
            <a:ext cx="431800" cy="1588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lIns="90000" tIns="46800" rIns="90000" bIns="46800">
            <a:spAutoFit/>
          </a:bodyPr>
          <a:lstStyle/>
          <a:p>
            <a:endParaRPr lang="he-IL"/>
          </a:p>
        </p:txBody>
      </p:sp>
      <p:grpSp>
        <p:nvGrpSpPr>
          <p:cNvPr id="455692" name="Group 12"/>
          <p:cNvGrpSpPr>
            <a:grpSpLocks/>
          </p:cNvGrpSpPr>
          <p:nvPr/>
        </p:nvGrpSpPr>
        <p:grpSpPr bwMode="auto">
          <a:xfrm>
            <a:off x="3563938" y="4113213"/>
            <a:ext cx="2233612" cy="808037"/>
            <a:chOff x="2086" y="3362"/>
            <a:chExt cx="1407" cy="509"/>
          </a:xfrm>
        </p:grpSpPr>
        <p:sp>
          <p:nvSpPr>
            <p:cNvPr id="455693" name="Text Box 13"/>
            <p:cNvSpPr txBox="1">
              <a:spLocks noChangeArrowheads="1"/>
            </p:cNvSpPr>
            <p:nvPr/>
          </p:nvSpPr>
          <p:spPr bwMode="auto">
            <a:xfrm>
              <a:off x="3107" y="3362"/>
              <a:ext cx="386" cy="486"/>
            </a:xfrm>
            <a:prstGeom prst="rect">
              <a:avLst/>
            </a:prstGeom>
            <a:solidFill>
              <a:srgbClr val="66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lIns="90000" tIns="46800" rIns="90000" bIns="46800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he-IL" sz="4400"/>
                <a:t>-</a:t>
              </a:r>
              <a:endParaRPr lang="en-US" sz="4400"/>
            </a:p>
          </p:txBody>
        </p:sp>
        <p:sp>
          <p:nvSpPr>
            <p:cNvPr id="455694" name="Text Box 14"/>
            <p:cNvSpPr txBox="1">
              <a:spLocks noChangeArrowheads="1"/>
            </p:cNvSpPr>
            <p:nvPr/>
          </p:nvSpPr>
          <p:spPr bwMode="auto">
            <a:xfrm>
              <a:off x="2086" y="3385"/>
              <a:ext cx="386" cy="486"/>
            </a:xfrm>
            <a:prstGeom prst="rect">
              <a:avLst/>
            </a:prstGeom>
            <a:solidFill>
              <a:srgbClr val="CC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lIns="90000" tIns="46800" rIns="90000" bIns="46800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he-IL" sz="4400"/>
                <a:t>+</a:t>
              </a:r>
              <a:endParaRPr lang="en-US" sz="4400"/>
            </a:p>
          </p:txBody>
        </p:sp>
        <p:sp>
          <p:nvSpPr>
            <p:cNvPr id="455695" name="Line 15"/>
            <p:cNvSpPr>
              <a:spLocks noChangeShapeType="1"/>
            </p:cNvSpPr>
            <p:nvPr/>
          </p:nvSpPr>
          <p:spPr bwMode="auto">
            <a:xfrm>
              <a:off x="2494" y="3612"/>
              <a:ext cx="249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lIns="90000" tIns="46800" rIns="90000" bIns="46800">
              <a:spAutoFit/>
            </a:bodyPr>
            <a:lstStyle/>
            <a:p>
              <a:endParaRPr lang="he-IL"/>
            </a:p>
          </p:txBody>
        </p:sp>
        <p:sp>
          <p:nvSpPr>
            <p:cNvPr id="455696" name="Line 16"/>
            <p:cNvSpPr>
              <a:spLocks noChangeShapeType="1"/>
            </p:cNvSpPr>
            <p:nvPr/>
          </p:nvSpPr>
          <p:spPr bwMode="auto">
            <a:xfrm flipH="1">
              <a:off x="2835" y="3612"/>
              <a:ext cx="226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lIns="90000" tIns="46800" rIns="90000" bIns="46800">
              <a:spAutoFit/>
            </a:bodyPr>
            <a:lstStyle/>
            <a:p>
              <a:endParaRPr lang="he-IL"/>
            </a:p>
          </p:txBody>
        </p:sp>
      </p:grpSp>
      <p:sp>
        <p:nvSpPr>
          <p:cNvPr id="455698" name="Rectangle 18"/>
          <p:cNvSpPr>
            <a:spLocks noChangeArrowheads="1"/>
          </p:cNvSpPr>
          <p:nvPr/>
        </p:nvSpPr>
        <p:spPr bwMode="auto">
          <a:xfrm>
            <a:off x="3419475" y="3897313"/>
            <a:ext cx="2520950" cy="1116012"/>
          </a:xfrm>
          <a:prstGeom prst="rect">
            <a:avLst/>
          </a:prstGeom>
          <a:noFill/>
          <a:ln w="63500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lIns="90000" tIns="46800" rIns="90000" bIns="4680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2370" name="AutoShape 2"/>
          <p:cNvSpPr>
            <a:spLocks noGrp="1" noChangeArrowheads="1"/>
          </p:cNvSpPr>
          <p:nvPr>
            <p:ph type="title"/>
          </p:nvPr>
        </p:nvSpPr>
        <p:spPr>
          <a:xfrm>
            <a:off x="1368425" y="395288"/>
            <a:ext cx="6753225" cy="730250"/>
          </a:xfrm>
          <a:solidFill>
            <a:schemeClr val="accent1"/>
          </a:solidFill>
          <a:ln cap="flat" algn="ctr">
            <a:solidFill>
              <a:schemeClr val="tx1"/>
            </a:solidFill>
          </a:ln>
        </p:spPr>
        <p:txBody>
          <a:bodyPr>
            <a:spAutoFit/>
          </a:bodyPr>
          <a:lstStyle/>
          <a:p>
            <a:pPr algn="ctr">
              <a:lnSpc>
                <a:spcPct val="100000"/>
              </a:lnSpc>
            </a:pPr>
            <a:r>
              <a:rPr lang="he-IL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ומה קורה ליד האלקטרודות?</a:t>
            </a:r>
            <a:endParaRPr lang="en-US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442371" name="Rectangle 3"/>
          <p:cNvSpPr>
            <a:spLocks noGrp="1" noChangeArrowheads="1"/>
          </p:cNvSpPr>
          <p:nvPr>
            <p:ph idx="1"/>
          </p:nvPr>
        </p:nvSpPr>
        <p:spPr>
          <a:xfrm>
            <a:off x="1055688" y="1341438"/>
            <a:ext cx="7693025" cy="3382962"/>
          </a:xfrm>
        </p:spPr>
        <p:txBody>
          <a:bodyPr/>
          <a:lstStyle/>
          <a:p>
            <a:pPr marL="538163" indent="-538163">
              <a:lnSpc>
                <a:spcPct val="120000"/>
              </a:lnSpc>
              <a:buSzTx/>
              <a:buFont typeface="Wingdings" pitchFamily="2" charset="2"/>
              <a:buChar char="q"/>
            </a:pPr>
            <a:r>
              <a:rPr lang="he-IL" b="1"/>
              <a:t>ליד האלקטרודה השלילית (בה יש עודף אלקטרונים) מצטברים, בזמן האלקטרוליזה, יונים חיוביים, ו"מושכים" ממנה את האלקטרונים שחסרים להם.</a:t>
            </a:r>
            <a:br>
              <a:rPr lang="en-US" b="1"/>
            </a:br>
            <a:r>
              <a:rPr lang="he-IL" b="1"/>
              <a:t>כך הם בעצם משלימים את החסר</a:t>
            </a:r>
            <a:br>
              <a:rPr lang="en-US" b="1"/>
            </a:br>
            <a:r>
              <a:rPr lang="he-IL" b="1"/>
              <a:t>והופכים לאטומים ניטרליים. </a:t>
            </a:r>
          </a:p>
        </p:txBody>
      </p:sp>
      <p:pic>
        <p:nvPicPr>
          <p:cNvPr id="442375" name="Picture 7" descr="תמונה:Copper cathode.png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08063" y="3752850"/>
            <a:ext cx="2025650" cy="2232025"/>
          </a:xfrm>
          <a:prstGeom prst="rect">
            <a:avLst/>
          </a:prstGeom>
          <a:noFill/>
        </p:spPr>
      </p:pic>
      <p:sp>
        <p:nvSpPr>
          <p:cNvPr id="442376" name="Text Box 8"/>
          <p:cNvSpPr txBox="1">
            <a:spLocks noChangeArrowheads="1"/>
          </p:cNvSpPr>
          <p:nvPr/>
        </p:nvSpPr>
        <p:spPr bwMode="auto">
          <a:xfrm>
            <a:off x="3563938" y="4724400"/>
            <a:ext cx="489585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>
              <a:spcBef>
                <a:spcPct val="50000"/>
              </a:spcBef>
            </a:pPr>
            <a:r>
              <a:rPr lang="he-IL">
                <a:solidFill>
                  <a:srgbClr val="FF0000"/>
                </a:solidFill>
              </a:rPr>
              <a:t>אלקטרודה שלילית- קתודה</a:t>
            </a:r>
            <a:endParaRPr lang="en-US">
              <a:solidFill>
                <a:srgbClr val="FF0000"/>
              </a:solidFill>
            </a:endParaRPr>
          </a:p>
        </p:txBody>
      </p:sp>
      <p:sp>
        <p:nvSpPr>
          <p:cNvPr id="442377" name="Oval 9"/>
          <p:cNvSpPr>
            <a:spLocks noChangeArrowheads="1"/>
          </p:cNvSpPr>
          <p:nvPr/>
        </p:nvSpPr>
        <p:spPr bwMode="auto">
          <a:xfrm>
            <a:off x="4464050" y="4760913"/>
            <a:ext cx="142875" cy="144462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endParaRPr lang="he-IL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MagiClass,-,Display Only,A,0,2,2,0,Yes,E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1650" name="AutoShape 2"/>
          <p:cNvSpPr>
            <a:spLocks noGrp="1" noChangeArrowheads="1"/>
          </p:cNvSpPr>
          <p:nvPr>
            <p:ph type="title"/>
          </p:nvPr>
        </p:nvSpPr>
        <p:spPr>
          <a:xfrm>
            <a:off x="2376488" y="526034"/>
            <a:ext cx="4859337" cy="670941"/>
          </a:xfrm>
          <a:solidFill>
            <a:srgbClr val="FF0000"/>
          </a:solidFill>
          <a:ln>
            <a:solidFill>
              <a:schemeClr val="tx1"/>
            </a:solidFill>
          </a:ln>
        </p:spPr>
        <p:txBody>
          <a:bodyPr>
            <a:spAutoFit/>
          </a:bodyPr>
          <a:lstStyle/>
          <a:p>
            <a:pPr algn="ctr"/>
            <a:r>
              <a:rPr lang="he-IL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אנרגיה...</a:t>
            </a:r>
            <a:endParaRPr lang="en-US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411651" name="Rectangle 3"/>
          <p:cNvSpPr>
            <a:spLocks noGrp="1" noChangeArrowheads="1"/>
          </p:cNvSpPr>
          <p:nvPr>
            <p:ph idx="1"/>
          </p:nvPr>
        </p:nvSpPr>
        <p:spPr>
          <a:xfrm>
            <a:off x="792163" y="1592263"/>
            <a:ext cx="7693025" cy="4068985"/>
          </a:xfrm>
          <a:blipFill>
            <a:blip r:embed="rId2"/>
            <a:tile tx="0" ty="0" sx="100000" sy="100000" flip="none" algn="tl"/>
          </a:blipFill>
        </p:spPr>
        <p:txBody>
          <a:bodyPr/>
          <a:lstStyle/>
          <a:p>
            <a:pPr marL="538163" indent="-538163">
              <a:buFont typeface="Wingdings" pitchFamily="2" charset="2"/>
              <a:buNone/>
            </a:pPr>
            <a:r>
              <a:rPr lang="he-IL" sz="2000" b="1" dirty="0">
                <a:solidFill>
                  <a:schemeClr val="tx1">
                    <a:lumMod val="75000"/>
                  </a:schemeClr>
                </a:solidFill>
              </a:rPr>
              <a:t>העולם שלנו הוא עולם של חומר ושל אנרגיה. (אבן עשויה חומר ויש לה אנרגיית גובה או אנרגיה כימית)</a:t>
            </a:r>
          </a:p>
          <a:p>
            <a:pPr marL="538163" indent="-538163">
              <a:buFont typeface="Wingdings" pitchFamily="2" charset="2"/>
              <a:buNone/>
            </a:pPr>
            <a:r>
              <a:rPr lang="he-IL" sz="2000" b="1" u="sng" dirty="0">
                <a:solidFill>
                  <a:srgbClr val="C00000"/>
                </a:solidFill>
              </a:rPr>
              <a:t>מהי אנרגיה?</a:t>
            </a:r>
          </a:p>
          <a:p>
            <a:pPr marL="538163" indent="-538163">
              <a:buFont typeface="Wingdings" pitchFamily="2" charset="2"/>
              <a:buNone/>
            </a:pPr>
            <a:r>
              <a:rPr lang="he-IL" sz="2000" b="1" dirty="0">
                <a:solidFill>
                  <a:schemeClr val="tx1">
                    <a:lumMod val="75000"/>
                  </a:schemeClr>
                </a:solidFill>
              </a:rPr>
              <a:t>מושג האנרגיה קשה להגדרה אך מקובל להניח שזה היכולת לעשות עבודה כלשהיא.</a:t>
            </a:r>
          </a:p>
          <a:p>
            <a:pPr marL="538163" indent="-538163">
              <a:buFont typeface="Wingdings" pitchFamily="2" charset="2"/>
              <a:buNone/>
            </a:pPr>
            <a:r>
              <a:rPr lang="he-IL" sz="2000" b="1" dirty="0">
                <a:solidFill>
                  <a:schemeClr val="tx1">
                    <a:lumMod val="75000"/>
                  </a:schemeClr>
                </a:solidFill>
              </a:rPr>
              <a:t>את  עולם החומר קל יותר להבין מפני שניתן לראות אותו, אך מושג האנרגיה הוא מופשט ולא ניתן להבחנה.</a:t>
            </a:r>
          </a:p>
          <a:p>
            <a:pPr marL="538163" indent="-538163">
              <a:buFont typeface="Wingdings" pitchFamily="2" charset="2"/>
              <a:buNone/>
            </a:pPr>
            <a:r>
              <a:rPr lang="he-IL" sz="2000" b="1" dirty="0">
                <a:solidFill>
                  <a:schemeClr val="tx1">
                    <a:lumMod val="75000"/>
                  </a:schemeClr>
                </a:solidFill>
              </a:rPr>
              <a:t>הגדרת האנרגיה קשה אך קיימים סוגי אנרגיה שונים שניתן לזהות כמו אנרגיה כימית, גובה, חשמלית, קרינה </a:t>
            </a:r>
            <a:r>
              <a:rPr lang="he-IL" sz="2000" b="1" dirty="0" err="1">
                <a:solidFill>
                  <a:schemeClr val="tx1">
                    <a:lumMod val="75000"/>
                  </a:schemeClr>
                </a:solidFill>
              </a:rPr>
              <a:t>וכו</a:t>
            </a:r>
            <a:r>
              <a:rPr lang="he-IL" sz="2000" b="1" dirty="0">
                <a:solidFill>
                  <a:schemeClr val="tx1">
                    <a:lumMod val="75000"/>
                  </a:schemeClr>
                </a:solidFill>
              </a:rPr>
              <a:t>..</a:t>
            </a:r>
          </a:p>
          <a:p>
            <a:pPr marL="538163" indent="-538163">
              <a:buFont typeface="Wingdings" pitchFamily="2" charset="2"/>
              <a:buNone/>
            </a:pPr>
            <a:r>
              <a:rPr lang="he-IL" sz="2000" b="1" dirty="0">
                <a:solidFill>
                  <a:schemeClr val="tx1">
                    <a:lumMod val="75000"/>
                  </a:schemeClr>
                </a:solidFill>
              </a:rPr>
              <a:t>צריכת האנרגיה בעולם הולכת וגדלה עם גידול באוכלוסיית האדם ועם הגידול במכשירים הטכנולוגיים שצורכים אנרגיה.</a:t>
            </a:r>
          </a:p>
          <a:p>
            <a:pPr marL="538163" indent="-538163">
              <a:buFont typeface="Wingdings" pitchFamily="2" charset="2"/>
              <a:buNone/>
            </a:pPr>
            <a:endParaRPr lang="he-IL" sz="2000" b="1" dirty="0">
              <a:solidFill>
                <a:schemeClr val="tx1">
                  <a:lumMod val="75000"/>
                </a:schemeClr>
              </a:solidFill>
            </a:endParaRPr>
          </a:p>
          <a:p>
            <a:pPr marL="538163" indent="-538163">
              <a:buFont typeface="Wingdings" pitchFamily="2" charset="2"/>
              <a:buNone/>
            </a:pPr>
            <a:endParaRPr lang="he-IL" sz="2000" b="1" dirty="0">
              <a:solidFill>
                <a:schemeClr val="tx1">
                  <a:lumMod val="75000"/>
                </a:schemeClr>
              </a:solidFill>
            </a:endParaRP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3397" name="AutoShape 5"/>
          <p:cNvSpPr>
            <a:spLocks noGrp="1" noChangeArrowheads="1"/>
          </p:cNvSpPr>
          <p:nvPr>
            <p:ph type="title"/>
          </p:nvPr>
        </p:nvSpPr>
        <p:spPr>
          <a:xfrm>
            <a:off x="1173163" y="612775"/>
            <a:ext cx="7035800" cy="800100"/>
          </a:xfrm>
          <a:solidFill>
            <a:schemeClr val="accent1"/>
          </a:solidFill>
          <a:ln cap="flat" algn="ctr">
            <a:solidFill>
              <a:schemeClr val="tx1"/>
            </a:solidFill>
          </a:ln>
        </p:spPr>
        <p:txBody>
          <a:bodyPr>
            <a:spAutoFit/>
          </a:bodyPr>
          <a:lstStyle/>
          <a:p>
            <a:pPr algn="ctr">
              <a:lnSpc>
                <a:spcPct val="100000"/>
              </a:lnSpc>
            </a:pPr>
            <a:r>
              <a:rPr lang="he-IL" sz="40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ומה קורה ליד האלקטרודות?</a:t>
            </a:r>
            <a:endParaRPr lang="en-US" sz="400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443395" name="Rectangle 3"/>
          <p:cNvSpPr>
            <a:spLocks noGrp="1" noChangeArrowheads="1"/>
          </p:cNvSpPr>
          <p:nvPr>
            <p:ph idx="1"/>
          </p:nvPr>
        </p:nvSpPr>
        <p:spPr>
          <a:xfrm>
            <a:off x="863600" y="1628775"/>
            <a:ext cx="7693025" cy="2125663"/>
          </a:xfrm>
        </p:spPr>
        <p:txBody>
          <a:bodyPr/>
          <a:lstStyle/>
          <a:p>
            <a:pPr marL="712788" indent="-712788">
              <a:lnSpc>
                <a:spcPct val="110000"/>
              </a:lnSpc>
              <a:buSzTx/>
              <a:buFont typeface="Wingdings" pitchFamily="2" charset="2"/>
              <a:buChar char="q"/>
            </a:pPr>
            <a:r>
              <a:rPr lang="he-IL" b="1"/>
              <a:t>ליד האלקטרודה החיובית (בה יש עודף פרוטונים) מצטברים היונים השליליים ומעבירים אליה את האלקטרונים העודפים שלהם. </a:t>
            </a:r>
            <a:br>
              <a:rPr lang="en-US" b="1"/>
            </a:br>
            <a:r>
              <a:rPr lang="he-IL" b="1"/>
              <a:t>כך הם בעצם הופכים לאטומים ניטרליים.</a:t>
            </a:r>
            <a:endParaRPr lang="en-US"/>
          </a:p>
        </p:txBody>
      </p:sp>
      <p:pic>
        <p:nvPicPr>
          <p:cNvPr id="443396" name="Picture 4" descr="תמונה:Zinc anode.png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31913" y="3767138"/>
            <a:ext cx="2411412" cy="2217737"/>
          </a:xfrm>
          <a:prstGeom prst="rect">
            <a:avLst/>
          </a:prstGeom>
          <a:noFill/>
        </p:spPr>
      </p:pic>
      <p:sp>
        <p:nvSpPr>
          <p:cNvPr id="443398" name="Text Box 6"/>
          <p:cNvSpPr txBox="1">
            <a:spLocks noChangeArrowheads="1"/>
          </p:cNvSpPr>
          <p:nvPr/>
        </p:nvSpPr>
        <p:spPr bwMode="auto">
          <a:xfrm>
            <a:off x="3598863" y="4508500"/>
            <a:ext cx="4789487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>
              <a:spcBef>
                <a:spcPct val="50000"/>
              </a:spcBef>
            </a:pPr>
            <a:r>
              <a:rPr lang="he-IL">
                <a:solidFill>
                  <a:srgbClr val="FF0000"/>
                </a:solidFill>
              </a:rPr>
              <a:t>אלקטרודה חיובית - אנודה</a:t>
            </a:r>
            <a:endParaRPr lang="en-US">
              <a:solidFill>
                <a:srgbClr val="FF0000"/>
              </a:solidFill>
            </a:endParaRPr>
          </a:p>
        </p:txBody>
      </p:sp>
      <p:sp>
        <p:nvSpPr>
          <p:cNvPr id="443399" name="Oval 7"/>
          <p:cNvSpPr>
            <a:spLocks noChangeArrowheads="1"/>
          </p:cNvSpPr>
          <p:nvPr/>
        </p:nvSpPr>
        <p:spPr bwMode="auto">
          <a:xfrm>
            <a:off x="4533900" y="4508500"/>
            <a:ext cx="107950" cy="142875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endParaRPr lang="he-IL"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6226" name="AutoShape 2"/>
          <p:cNvSpPr>
            <a:spLocks noGrp="1" noChangeArrowheads="1"/>
          </p:cNvSpPr>
          <p:nvPr>
            <p:ph type="title"/>
          </p:nvPr>
        </p:nvSpPr>
        <p:spPr>
          <a:xfrm>
            <a:off x="735013" y="312738"/>
            <a:ext cx="7978775" cy="1568450"/>
          </a:xfrm>
          <a:solidFill>
            <a:schemeClr val="accent1"/>
          </a:solidFill>
          <a:ln cap="flat" algn="ctr">
            <a:solidFill>
              <a:schemeClr val="tx1"/>
            </a:solidFill>
          </a:ln>
        </p:spPr>
        <p:txBody>
          <a:bodyPr>
            <a:spAutoFit/>
          </a:bodyPr>
          <a:lstStyle/>
          <a:p>
            <a:pPr algn="r">
              <a:lnSpc>
                <a:spcPct val="100000"/>
              </a:lnSpc>
            </a:pPr>
            <a:r>
              <a:rPr lang="he-IL" sz="28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במעגל החשמלי מחוץ לתמיסה נעים האלקטרונים. במעגל החשמלי אשר בתוך התמיסה נעים היונים וכך נסגר המעגל.</a:t>
            </a:r>
            <a:endParaRPr lang="en-US" sz="280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436268" name="Text Box 44"/>
          <p:cNvSpPr txBox="1">
            <a:spLocks noChangeArrowheads="1"/>
          </p:cNvSpPr>
          <p:nvPr/>
        </p:nvSpPr>
        <p:spPr bwMode="auto">
          <a:xfrm>
            <a:off x="395288" y="4337050"/>
            <a:ext cx="1692275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>
              <a:spcBef>
                <a:spcPct val="50000"/>
              </a:spcBef>
            </a:pPr>
            <a:r>
              <a:rPr lang="he-IL" sz="2800">
                <a:solidFill>
                  <a:srgbClr val="FF0000"/>
                </a:solidFill>
              </a:rPr>
              <a:t>אלקטרודה שלילית</a:t>
            </a:r>
            <a:endParaRPr lang="en-US" sz="2800">
              <a:solidFill>
                <a:srgbClr val="FF0000"/>
              </a:solidFill>
            </a:endParaRPr>
          </a:p>
        </p:txBody>
      </p:sp>
      <p:sp>
        <p:nvSpPr>
          <p:cNvPr id="436282" name="Line 58"/>
          <p:cNvSpPr>
            <a:spLocks noChangeShapeType="1"/>
          </p:cNvSpPr>
          <p:nvPr/>
        </p:nvSpPr>
        <p:spPr bwMode="auto">
          <a:xfrm flipH="1">
            <a:off x="7091363" y="2168525"/>
            <a:ext cx="576262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lIns="90000" tIns="46800" rIns="90000" bIns="46800">
            <a:spAutoFit/>
          </a:bodyPr>
          <a:lstStyle/>
          <a:p>
            <a:endParaRPr lang="he-IL"/>
          </a:p>
        </p:txBody>
      </p:sp>
      <p:sp>
        <p:nvSpPr>
          <p:cNvPr id="436283" name="Text Box 59"/>
          <p:cNvSpPr txBox="1">
            <a:spLocks noChangeArrowheads="1"/>
          </p:cNvSpPr>
          <p:nvPr/>
        </p:nvSpPr>
        <p:spPr bwMode="auto">
          <a:xfrm>
            <a:off x="4537075" y="1963738"/>
            <a:ext cx="25558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>
              <a:spcBef>
                <a:spcPct val="50000"/>
              </a:spcBef>
            </a:pPr>
            <a:r>
              <a:rPr lang="he-IL" sz="2400"/>
              <a:t>זרם של אלקטרונים</a:t>
            </a:r>
            <a:endParaRPr lang="en-US" sz="2400"/>
          </a:p>
        </p:txBody>
      </p:sp>
      <p:sp>
        <p:nvSpPr>
          <p:cNvPr id="436285" name="Text Box 61"/>
          <p:cNvSpPr txBox="1">
            <a:spLocks noChangeArrowheads="1"/>
          </p:cNvSpPr>
          <p:nvPr/>
        </p:nvSpPr>
        <p:spPr bwMode="auto">
          <a:xfrm>
            <a:off x="7056438" y="2333625"/>
            <a:ext cx="395287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>
              <a:spcBef>
                <a:spcPct val="50000"/>
              </a:spcBef>
            </a:pPr>
            <a:r>
              <a:rPr lang="he-IL" sz="2800">
                <a:solidFill>
                  <a:srgbClr val="FF0000"/>
                </a:solidFill>
              </a:rPr>
              <a:t>+</a:t>
            </a:r>
            <a:endParaRPr lang="en-US" sz="2800">
              <a:solidFill>
                <a:srgbClr val="FF0000"/>
              </a:solidFill>
            </a:endParaRPr>
          </a:p>
        </p:txBody>
      </p:sp>
      <p:sp>
        <p:nvSpPr>
          <p:cNvPr id="436286" name="Text Box 62"/>
          <p:cNvSpPr txBox="1">
            <a:spLocks noChangeArrowheads="1"/>
          </p:cNvSpPr>
          <p:nvPr/>
        </p:nvSpPr>
        <p:spPr bwMode="auto">
          <a:xfrm>
            <a:off x="5724525" y="2359025"/>
            <a:ext cx="13319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>
              <a:spcBef>
                <a:spcPct val="50000"/>
              </a:spcBef>
            </a:pPr>
            <a:r>
              <a:rPr lang="he-IL" sz="2400"/>
              <a:t>פרוטונים</a:t>
            </a:r>
            <a:endParaRPr lang="en-US" sz="2400"/>
          </a:p>
        </p:txBody>
      </p:sp>
      <p:sp>
        <p:nvSpPr>
          <p:cNvPr id="436287" name="Text Box 63"/>
          <p:cNvSpPr txBox="1">
            <a:spLocks noChangeArrowheads="1"/>
          </p:cNvSpPr>
          <p:nvPr/>
        </p:nvSpPr>
        <p:spPr bwMode="auto">
          <a:xfrm>
            <a:off x="7056438" y="2636838"/>
            <a:ext cx="360362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>
              <a:spcBef>
                <a:spcPct val="50000"/>
              </a:spcBef>
            </a:pPr>
            <a:r>
              <a:rPr lang="he-IL" sz="3600">
                <a:solidFill>
                  <a:srgbClr val="CCFF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-</a:t>
            </a:r>
            <a:endParaRPr lang="en-US" sz="3600">
              <a:solidFill>
                <a:srgbClr val="CCFF33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436288" name="Text Box 64"/>
          <p:cNvSpPr txBox="1">
            <a:spLocks noChangeArrowheads="1"/>
          </p:cNvSpPr>
          <p:nvPr/>
        </p:nvSpPr>
        <p:spPr bwMode="auto">
          <a:xfrm>
            <a:off x="5545138" y="2781300"/>
            <a:ext cx="15113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>
              <a:spcBef>
                <a:spcPct val="50000"/>
              </a:spcBef>
            </a:pPr>
            <a:r>
              <a:rPr lang="he-IL" sz="2400"/>
              <a:t>אלקטרונים</a:t>
            </a:r>
            <a:endParaRPr lang="en-US" sz="2400"/>
          </a:p>
        </p:txBody>
      </p:sp>
      <p:grpSp>
        <p:nvGrpSpPr>
          <p:cNvPr id="436292" name="Group 68"/>
          <p:cNvGrpSpPr>
            <a:grpSpLocks/>
          </p:cNvGrpSpPr>
          <p:nvPr/>
        </p:nvGrpSpPr>
        <p:grpSpPr bwMode="auto">
          <a:xfrm>
            <a:off x="2124075" y="3033713"/>
            <a:ext cx="5437188" cy="2852737"/>
            <a:chOff x="975" y="2228"/>
            <a:chExt cx="3425" cy="1797"/>
          </a:xfrm>
        </p:grpSpPr>
        <p:pic>
          <p:nvPicPr>
            <p:cNvPr id="436229" name="Picture 5" descr="electro"/>
            <p:cNvPicPr>
              <a:picLocks noChangeAspect="1" noChangeArrowheads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 bright="-12000"/>
            </a:blip>
            <a:srcRect/>
            <a:stretch>
              <a:fillRect/>
            </a:stretch>
          </p:blipFill>
          <p:spPr bwMode="auto">
            <a:xfrm>
              <a:off x="975" y="2580"/>
              <a:ext cx="2245" cy="1445"/>
            </a:xfrm>
            <a:prstGeom prst="rect">
              <a:avLst/>
            </a:prstGeom>
            <a:noFill/>
          </p:spPr>
        </p:pic>
        <p:sp>
          <p:nvSpPr>
            <p:cNvPr id="436230" name="Text Box 6"/>
            <p:cNvSpPr txBox="1">
              <a:spLocks noChangeArrowheads="1"/>
            </p:cNvSpPr>
            <p:nvPr/>
          </p:nvSpPr>
          <p:spPr bwMode="auto">
            <a:xfrm>
              <a:off x="2585" y="2840"/>
              <a:ext cx="204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90000" tIns="46800" rIns="90000" bIns="46800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he-IL" sz="2800">
                  <a:solidFill>
                    <a:srgbClr val="FF0000"/>
                  </a:solidFill>
                </a:rPr>
                <a:t>+</a:t>
              </a:r>
              <a:endParaRPr lang="en-US" sz="2800">
                <a:solidFill>
                  <a:srgbClr val="FF0000"/>
                </a:solidFill>
              </a:endParaRPr>
            </a:p>
          </p:txBody>
        </p:sp>
        <p:sp>
          <p:nvSpPr>
            <p:cNvPr id="436231" name="Text Box 7"/>
            <p:cNvSpPr txBox="1">
              <a:spLocks noChangeArrowheads="1"/>
            </p:cNvSpPr>
            <p:nvPr/>
          </p:nvSpPr>
          <p:spPr bwMode="auto">
            <a:xfrm>
              <a:off x="2630" y="2931"/>
              <a:ext cx="204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90000" tIns="46800" rIns="90000" bIns="46800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he-IL" sz="2800">
                  <a:solidFill>
                    <a:srgbClr val="FF0000"/>
                  </a:solidFill>
                </a:rPr>
                <a:t>+</a:t>
              </a:r>
              <a:endParaRPr lang="en-US" sz="2800">
                <a:solidFill>
                  <a:srgbClr val="FF0000"/>
                </a:solidFill>
              </a:endParaRPr>
            </a:p>
          </p:txBody>
        </p:sp>
        <p:sp>
          <p:nvSpPr>
            <p:cNvPr id="436232" name="Text Box 8"/>
            <p:cNvSpPr txBox="1">
              <a:spLocks noChangeArrowheads="1"/>
            </p:cNvSpPr>
            <p:nvPr/>
          </p:nvSpPr>
          <p:spPr bwMode="auto">
            <a:xfrm>
              <a:off x="2562" y="3044"/>
              <a:ext cx="204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90000" tIns="46800" rIns="90000" bIns="46800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he-IL" sz="2800">
                  <a:solidFill>
                    <a:srgbClr val="FF0000"/>
                  </a:solidFill>
                </a:rPr>
                <a:t>+</a:t>
              </a:r>
              <a:endParaRPr lang="en-US" sz="2800">
                <a:solidFill>
                  <a:srgbClr val="FF0000"/>
                </a:solidFill>
              </a:endParaRPr>
            </a:p>
          </p:txBody>
        </p:sp>
        <p:sp>
          <p:nvSpPr>
            <p:cNvPr id="436233" name="Text Box 9"/>
            <p:cNvSpPr txBox="1">
              <a:spLocks noChangeArrowheads="1"/>
            </p:cNvSpPr>
            <p:nvPr/>
          </p:nvSpPr>
          <p:spPr bwMode="auto">
            <a:xfrm>
              <a:off x="2630" y="3135"/>
              <a:ext cx="204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90000" tIns="46800" rIns="90000" bIns="46800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he-IL" sz="2800">
                  <a:solidFill>
                    <a:srgbClr val="FF0000"/>
                  </a:solidFill>
                </a:rPr>
                <a:t>+</a:t>
              </a:r>
              <a:endParaRPr lang="en-US" sz="2800">
                <a:solidFill>
                  <a:srgbClr val="FF0000"/>
                </a:solidFill>
              </a:endParaRPr>
            </a:p>
          </p:txBody>
        </p:sp>
        <p:sp>
          <p:nvSpPr>
            <p:cNvPr id="436234" name="Text Box 10"/>
            <p:cNvSpPr txBox="1">
              <a:spLocks noChangeArrowheads="1"/>
            </p:cNvSpPr>
            <p:nvPr/>
          </p:nvSpPr>
          <p:spPr bwMode="auto">
            <a:xfrm>
              <a:off x="2585" y="3271"/>
              <a:ext cx="204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90000" tIns="46800" rIns="90000" bIns="46800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he-IL" sz="2800">
                  <a:solidFill>
                    <a:srgbClr val="FF0000"/>
                  </a:solidFill>
                </a:rPr>
                <a:t>+</a:t>
              </a:r>
              <a:endParaRPr lang="en-US" sz="2800">
                <a:solidFill>
                  <a:srgbClr val="FF0000"/>
                </a:solidFill>
              </a:endParaRPr>
            </a:p>
          </p:txBody>
        </p:sp>
        <p:sp>
          <p:nvSpPr>
            <p:cNvPr id="436235" name="Text Box 11"/>
            <p:cNvSpPr txBox="1">
              <a:spLocks noChangeArrowheads="1"/>
            </p:cNvSpPr>
            <p:nvPr/>
          </p:nvSpPr>
          <p:spPr bwMode="auto">
            <a:xfrm>
              <a:off x="2630" y="3339"/>
              <a:ext cx="204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90000" tIns="46800" rIns="90000" bIns="46800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he-IL" sz="2800">
                  <a:solidFill>
                    <a:srgbClr val="FF0000"/>
                  </a:solidFill>
                </a:rPr>
                <a:t>+</a:t>
              </a:r>
              <a:endParaRPr lang="en-US" sz="2800">
                <a:solidFill>
                  <a:srgbClr val="FF0000"/>
                </a:solidFill>
              </a:endParaRPr>
            </a:p>
          </p:txBody>
        </p:sp>
        <p:sp>
          <p:nvSpPr>
            <p:cNvPr id="436236" name="Text Box 12"/>
            <p:cNvSpPr txBox="1">
              <a:spLocks noChangeArrowheads="1"/>
            </p:cNvSpPr>
            <p:nvPr/>
          </p:nvSpPr>
          <p:spPr bwMode="auto">
            <a:xfrm>
              <a:off x="2630" y="3498"/>
              <a:ext cx="204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90000" tIns="46800" rIns="90000" bIns="46800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he-IL" sz="2800">
                  <a:solidFill>
                    <a:srgbClr val="FF0000"/>
                  </a:solidFill>
                </a:rPr>
                <a:t>+</a:t>
              </a:r>
              <a:endParaRPr lang="en-US" sz="2800">
                <a:solidFill>
                  <a:srgbClr val="FF0000"/>
                </a:solidFill>
              </a:endParaRPr>
            </a:p>
          </p:txBody>
        </p:sp>
        <p:sp>
          <p:nvSpPr>
            <p:cNvPr id="436237" name="Text Box 13"/>
            <p:cNvSpPr txBox="1">
              <a:spLocks noChangeArrowheads="1"/>
            </p:cNvSpPr>
            <p:nvPr/>
          </p:nvSpPr>
          <p:spPr bwMode="auto">
            <a:xfrm>
              <a:off x="1406" y="2886"/>
              <a:ext cx="204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90000" tIns="46800" rIns="90000" bIns="46800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he-IL" sz="2800">
                  <a:solidFill>
                    <a:srgbClr val="FF0000"/>
                  </a:solidFill>
                </a:rPr>
                <a:t>+</a:t>
              </a:r>
              <a:endParaRPr lang="en-US" sz="2800">
                <a:solidFill>
                  <a:srgbClr val="FF0000"/>
                </a:solidFill>
              </a:endParaRPr>
            </a:p>
          </p:txBody>
        </p:sp>
        <p:sp>
          <p:nvSpPr>
            <p:cNvPr id="436238" name="Text Box 14"/>
            <p:cNvSpPr txBox="1">
              <a:spLocks noChangeArrowheads="1"/>
            </p:cNvSpPr>
            <p:nvPr/>
          </p:nvSpPr>
          <p:spPr bwMode="auto">
            <a:xfrm>
              <a:off x="1383" y="3294"/>
              <a:ext cx="204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90000" tIns="46800" rIns="90000" bIns="46800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he-IL" sz="2800">
                  <a:solidFill>
                    <a:srgbClr val="FF0000"/>
                  </a:solidFill>
                </a:rPr>
                <a:t>+</a:t>
              </a:r>
              <a:endParaRPr lang="en-US" sz="2800">
                <a:solidFill>
                  <a:srgbClr val="FF0000"/>
                </a:solidFill>
              </a:endParaRPr>
            </a:p>
          </p:txBody>
        </p:sp>
        <p:sp>
          <p:nvSpPr>
            <p:cNvPr id="436239" name="Text Box 15"/>
            <p:cNvSpPr txBox="1">
              <a:spLocks noChangeArrowheads="1"/>
            </p:cNvSpPr>
            <p:nvPr/>
          </p:nvSpPr>
          <p:spPr bwMode="auto">
            <a:xfrm>
              <a:off x="1360" y="3090"/>
              <a:ext cx="227" cy="3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90000" tIns="46800" rIns="90000" bIns="46800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he-IL">
                  <a:solidFill>
                    <a:srgbClr val="CCFF33"/>
                  </a:solidFill>
                </a:rPr>
                <a:t>-</a:t>
              </a:r>
              <a:endParaRPr lang="en-US">
                <a:solidFill>
                  <a:srgbClr val="CCFF33"/>
                </a:solidFill>
              </a:endParaRPr>
            </a:p>
          </p:txBody>
        </p:sp>
        <p:sp>
          <p:nvSpPr>
            <p:cNvPr id="436240" name="Text Box 16"/>
            <p:cNvSpPr txBox="1">
              <a:spLocks noChangeArrowheads="1"/>
            </p:cNvSpPr>
            <p:nvPr/>
          </p:nvSpPr>
          <p:spPr bwMode="auto">
            <a:xfrm>
              <a:off x="1383" y="3158"/>
              <a:ext cx="158" cy="3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90000" tIns="46800" rIns="90000" bIns="46800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he-IL">
                  <a:solidFill>
                    <a:srgbClr val="CCFF33"/>
                  </a:solidFill>
                </a:rPr>
                <a:t>-</a:t>
              </a:r>
              <a:endParaRPr lang="en-US">
                <a:solidFill>
                  <a:srgbClr val="CCFF33"/>
                </a:solidFill>
              </a:endParaRPr>
            </a:p>
          </p:txBody>
        </p:sp>
        <p:sp>
          <p:nvSpPr>
            <p:cNvPr id="436242" name="Text Box 18"/>
            <p:cNvSpPr txBox="1">
              <a:spLocks noChangeArrowheads="1"/>
            </p:cNvSpPr>
            <p:nvPr/>
          </p:nvSpPr>
          <p:spPr bwMode="auto">
            <a:xfrm>
              <a:off x="2767" y="3498"/>
              <a:ext cx="227" cy="3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90000" tIns="46800" rIns="90000" bIns="46800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he-IL">
                  <a:solidFill>
                    <a:srgbClr val="CCFF33"/>
                  </a:solidFill>
                </a:rPr>
                <a:t>-</a:t>
              </a:r>
              <a:endParaRPr lang="en-US">
                <a:solidFill>
                  <a:srgbClr val="CCFF33"/>
                </a:solidFill>
              </a:endParaRPr>
            </a:p>
          </p:txBody>
        </p:sp>
        <p:sp>
          <p:nvSpPr>
            <p:cNvPr id="436245" name="Text Box 21"/>
            <p:cNvSpPr txBox="1">
              <a:spLocks noChangeArrowheads="1"/>
            </p:cNvSpPr>
            <p:nvPr/>
          </p:nvSpPr>
          <p:spPr bwMode="auto">
            <a:xfrm>
              <a:off x="2585" y="3135"/>
              <a:ext cx="227" cy="3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90000" tIns="46800" rIns="90000" bIns="46800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he-IL">
                  <a:solidFill>
                    <a:srgbClr val="CCFF33"/>
                  </a:solidFill>
                </a:rPr>
                <a:t>-</a:t>
              </a:r>
              <a:endParaRPr lang="en-US">
                <a:solidFill>
                  <a:srgbClr val="CCFF33"/>
                </a:solidFill>
              </a:endParaRPr>
            </a:p>
          </p:txBody>
        </p:sp>
        <p:sp>
          <p:nvSpPr>
            <p:cNvPr id="436246" name="Text Box 22"/>
            <p:cNvSpPr txBox="1">
              <a:spLocks noChangeArrowheads="1"/>
            </p:cNvSpPr>
            <p:nvPr/>
          </p:nvSpPr>
          <p:spPr bwMode="auto">
            <a:xfrm>
              <a:off x="1406" y="3158"/>
              <a:ext cx="227" cy="3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90000" tIns="46800" rIns="90000" bIns="46800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he-IL">
                  <a:solidFill>
                    <a:srgbClr val="CCFF33"/>
                  </a:solidFill>
                </a:rPr>
                <a:t>-</a:t>
              </a:r>
              <a:endParaRPr lang="en-US">
                <a:solidFill>
                  <a:srgbClr val="CCFF33"/>
                </a:solidFill>
              </a:endParaRPr>
            </a:p>
          </p:txBody>
        </p:sp>
        <p:sp>
          <p:nvSpPr>
            <p:cNvPr id="436247" name="Text Box 23"/>
            <p:cNvSpPr txBox="1">
              <a:spLocks noChangeArrowheads="1"/>
            </p:cNvSpPr>
            <p:nvPr/>
          </p:nvSpPr>
          <p:spPr bwMode="auto">
            <a:xfrm>
              <a:off x="1383" y="3226"/>
              <a:ext cx="227" cy="3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90000" tIns="46800" rIns="90000" bIns="46800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he-IL">
                  <a:solidFill>
                    <a:srgbClr val="CCFF33"/>
                  </a:solidFill>
                </a:rPr>
                <a:t>-</a:t>
              </a:r>
              <a:endParaRPr lang="en-US">
                <a:solidFill>
                  <a:srgbClr val="CCFF33"/>
                </a:solidFill>
              </a:endParaRPr>
            </a:p>
          </p:txBody>
        </p:sp>
        <p:sp>
          <p:nvSpPr>
            <p:cNvPr id="436248" name="Text Box 24"/>
            <p:cNvSpPr txBox="1">
              <a:spLocks noChangeArrowheads="1"/>
            </p:cNvSpPr>
            <p:nvPr/>
          </p:nvSpPr>
          <p:spPr bwMode="auto">
            <a:xfrm>
              <a:off x="1406" y="3407"/>
              <a:ext cx="227" cy="3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90000" tIns="46800" rIns="90000" bIns="46800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he-IL">
                  <a:solidFill>
                    <a:srgbClr val="CCFF33"/>
                  </a:solidFill>
                </a:rPr>
                <a:t>-</a:t>
              </a:r>
              <a:endParaRPr lang="en-US">
                <a:solidFill>
                  <a:srgbClr val="CCFF33"/>
                </a:solidFill>
              </a:endParaRPr>
            </a:p>
          </p:txBody>
        </p:sp>
        <p:sp>
          <p:nvSpPr>
            <p:cNvPr id="436249" name="Text Box 25"/>
            <p:cNvSpPr txBox="1">
              <a:spLocks noChangeArrowheads="1"/>
            </p:cNvSpPr>
            <p:nvPr/>
          </p:nvSpPr>
          <p:spPr bwMode="auto">
            <a:xfrm>
              <a:off x="2562" y="3362"/>
              <a:ext cx="227" cy="3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90000" tIns="46800" rIns="90000" bIns="46800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he-IL">
                  <a:solidFill>
                    <a:srgbClr val="CCFF33"/>
                  </a:solidFill>
                </a:rPr>
                <a:t>-</a:t>
              </a:r>
              <a:endParaRPr lang="en-US">
                <a:solidFill>
                  <a:srgbClr val="CCFF33"/>
                </a:solidFill>
              </a:endParaRPr>
            </a:p>
          </p:txBody>
        </p:sp>
        <p:sp>
          <p:nvSpPr>
            <p:cNvPr id="436250" name="Text Box 26"/>
            <p:cNvSpPr txBox="1">
              <a:spLocks noChangeArrowheads="1"/>
            </p:cNvSpPr>
            <p:nvPr/>
          </p:nvSpPr>
          <p:spPr bwMode="auto">
            <a:xfrm>
              <a:off x="1360" y="2954"/>
              <a:ext cx="227" cy="3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90000" tIns="46800" rIns="90000" bIns="46800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he-IL">
                  <a:solidFill>
                    <a:srgbClr val="CCFF33"/>
                  </a:solidFill>
                </a:rPr>
                <a:t>-</a:t>
              </a:r>
              <a:endParaRPr lang="en-US">
                <a:solidFill>
                  <a:srgbClr val="CCFF33"/>
                </a:solidFill>
              </a:endParaRPr>
            </a:p>
          </p:txBody>
        </p:sp>
        <p:sp>
          <p:nvSpPr>
            <p:cNvPr id="436251" name="Text Box 27"/>
            <p:cNvSpPr txBox="1">
              <a:spLocks noChangeArrowheads="1"/>
            </p:cNvSpPr>
            <p:nvPr/>
          </p:nvSpPr>
          <p:spPr bwMode="auto">
            <a:xfrm>
              <a:off x="1406" y="2931"/>
              <a:ext cx="227" cy="3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90000" tIns="46800" rIns="90000" bIns="46800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he-IL">
                  <a:solidFill>
                    <a:srgbClr val="CCFF33"/>
                  </a:solidFill>
                </a:rPr>
                <a:t>-</a:t>
              </a:r>
              <a:endParaRPr lang="en-US">
                <a:solidFill>
                  <a:srgbClr val="CCFF33"/>
                </a:solidFill>
              </a:endParaRPr>
            </a:p>
          </p:txBody>
        </p:sp>
        <p:sp>
          <p:nvSpPr>
            <p:cNvPr id="436252" name="Text Box 28"/>
            <p:cNvSpPr txBox="1">
              <a:spLocks noChangeArrowheads="1"/>
            </p:cNvSpPr>
            <p:nvPr/>
          </p:nvSpPr>
          <p:spPr bwMode="auto">
            <a:xfrm>
              <a:off x="1383" y="3022"/>
              <a:ext cx="227" cy="3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90000" tIns="46800" rIns="90000" bIns="46800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he-IL">
                  <a:solidFill>
                    <a:srgbClr val="CCFF33"/>
                  </a:solidFill>
                </a:rPr>
                <a:t>-</a:t>
              </a:r>
              <a:endParaRPr lang="en-US">
                <a:solidFill>
                  <a:srgbClr val="CCFF33"/>
                </a:solidFill>
              </a:endParaRPr>
            </a:p>
          </p:txBody>
        </p:sp>
        <p:sp>
          <p:nvSpPr>
            <p:cNvPr id="436253" name="Text Box 29"/>
            <p:cNvSpPr txBox="1">
              <a:spLocks noChangeArrowheads="1"/>
            </p:cNvSpPr>
            <p:nvPr/>
          </p:nvSpPr>
          <p:spPr bwMode="auto">
            <a:xfrm>
              <a:off x="1383" y="3294"/>
              <a:ext cx="227" cy="3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90000" tIns="46800" rIns="90000" bIns="46800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he-IL">
                  <a:solidFill>
                    <a:srgbClr val="CCFF33"/>
                  </a:solidFill>
                </a:rPr>
                <a:t>-</a:t>
              </a:r>
              <a:endParaRPr lang="en-US">
                <a:solidFill>
                  <a:srgbClr val="CCFF33"/>
                </a:solidFill>
              </a:endParaRPr>
            </a:p>
          </p:txBody>
        </p:sp>
        <p:sp>
          <p:nvSpPr>
            <p:cNvPr id="436254" name="Text Box 30"/>
            <p:cNvSpPr txBox="1">
              <a:spLocks noChangeArrowheads="1"/>
            </p:cNvSpPr>
            <p:nvPr/>
          </p:nvSpPr>
          <p:spPr bwMode="auto">
            <a:xfrm>
              <a:off x="1338" y="2750"/>
              <a:ext cx="227" cy="3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90000" tIns="46800" rIns="90000" bIns="46800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he-IL">
                  <a:solidFill>
                    <a:srgbClr val="CCFF33"/>
                  </a:solidFill>
                </a:rPr>
                <a:t>-</a:t>
              </a:r>
              <a:endParaRPr lang="en-US">
                <a:solidFill>
                  <a:srgbClr val="CCFF33"/>
                </a:solidFill>
              </a:endParaRPr>
            </a:p>
          </p:txBody>
        </p:sp>
        <p:sp>
          <p:nvSpPr>
            <p:cNvPr id="436255" name="Text Box 31"/>
            <p:cNvSpPr txBox="1">
              <a:spLocks noChangeArrowheads="1"/>
            </p:cNvSpPr>
            <p:nvPr/>
          </p:nvSpPr>
          <p:spPr bwMode="auto">
            <a:xfrm>
              <a:off x="1383" y="3339"/>
              <a:ext cx="227" cy="3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90000" tIns="46800" rIns="90000" bIns="46800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he-IL">
                  <a:solidFill>
                    <a:srgbClr val="CCFF33"/>
                  </a:solidFill>
                </a:rPr>
                <a:t>-</a:t>
              </a:r>
              <a:endParaRPr lang="en-US">
                <a:solidFill>
                  <a:srgbClr val="CCFF33"/>
                </a:solidFill>
              </a:endParaRPr>
            </a:p>
          </p:txBody>
        </p:sp>
        <p:sp>
          <p:nvSpPr>
            <p:cNvPr id="436256" name="Text Box 32"/>
            <p:cNvSpPr txBox="1">
              <a:spLocks noChangeArrowheads="1"/>
            </p:cNvSpPr>
            <p:nvPr/>
          </p:nvSpPr>
          <p:spPr bwMode="auto">
            <a:xfrm>
              <a:off x="2767" y="3566"/>
              <a:ext cx="227" cy="3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90000" tIns="46800" rIns="90000" bIns="46800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he-IL">
                  <a:solidFill>
                    <a:srgbClr val="CCFF33"/>
                  </a:solidFill>
                </a:rPr>
                <a:t>-</a:t>
              </a:r>
              <a:endParaRPr lang="en-US">
                <a:solidFill>
                  <a:srgbClr val="CCFF33"/>
                </a:solidFill>
              </a:endParaRPr>
            </a:p>
          </p:txBody>
        </p:sp>
        <p:sp>
          <p:nvSpPr>
            <p:cNvPr id="436257" name="Text Box 33"/>
            <p:cNvSpPr txBox="1">
              <a:spLocks noChangeArrowheads="1"/>
            </p:cNvSpPr>
            <p:nvPr/>
          </p:nvSpPr>
          <p:spPr bwMode="auto">
            <a:xfrm>
              <a:off x="2630" y="3589"/>
              <a:ext cx="227" cy="3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90000" tIns="46800" rIns="90000" bIns="46800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he-IL">
                  <a:solidFill>
                    <a:srgbClr val="CCFF33"/>
                  </a:solidFill>
                </a:rPr>
                <a:t>-</a:t>
              </a:r>
              <a:endParaRPr lang="en-US">
                <a:solidFill>
                  <a:srgbClr val="CCFF33"/>
                </a:solidFill>
              </a:endParaRPr>
            </a:p>
          </p:txBody>
        </p:sp>
        <p:sp>
          <p:nvSpPr>
            <p:cNvPr id="436258" name="Text Box 34"/>
            <p:cNvSpPr txBox="1">
              <a:spLocks noChangeArrowheads="1"/>
            </p:cNvSpPr>
            <p:nvPr/>
          </p:nvSpPr>
          <p:spPr bwMode="auto">
            <a:xfrm>
              <a:off x="2540" y="3634"/>
              <a:ext cx="227" cy="3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90000" tIns="46800" rIns="90000" bIns="46800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he-IL">
                  <a:solidFill>
                    <a:srgbClr val="CCFF33"/>
                  </a:solidFill>
                </a:rPr>
                <a:t>-</a:t>
              </a:r>
              <a:endParaRPr lang="en-US">
                <a:solidFill>
                  <a:srgbClr val="CCFF33"/>
                </a:solidFill>
              </a:endParaRPr>
            </a:p>
          </p:txBody>
        </p:sp>
        <p:sp>
          <p:nvSpPr>
            <p:cNvPr id="436259" name="Text Box 35"/>
            <p:cNvSpPr txBox="1">
              <a:spLocks noChangeArrowheads="1"/>
            </p:cNvSpPr>
            <p:nvPr/>
          </p:nvSpPr>
          <p:spPr bwMode="auto">
            <a:xfrm>
              <a:off x="2381" y="3475"/>
              <a:ext cx="227" cy="3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90000" tIns="46800" rIns="90000" bIns="46800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he-IL">
                  <a:solidFill>
                    <a:srgbClr val="CCFF33"/>
                  </a:solidFill>
                </a:rPr>
                <a:t>-</a:t>
              </a:r>
              <a:endParaRPr lang="en-US">
                <a:solidFill>
                  <a:srgbClr val="CCFF33"/>
                </a:solidFill>
              </a:endParaRPr>
            </a:p>
          </p:txBody>
        </p:sp>
        <p:sp>
          <p:nvSpPr>
            <p:cNvPr id="436260" name="Text Box 36"/>
            <p:cNvSpPr txBox="1">
              <a:spLocks noChangeArrowheads="1"/>
            </p:cNvSpPr>
            <p:nvPr/>
          </p:nvSpPr>
          <p:spPr bwMode="auto">
            <a:xfrm>
              <a:off x="2494" y="3566"/>
              <a:ext cx="227" cy="3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90000" tIns="46800" rIns="90000" bIns="46800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he-IL">
                  <a:solidFill>
                    <a:srgbClr val="CCFF33"/>
                  </a:solidFill>
                </a:rPr>
                <a:t>-</a:t>
              </a:r>
              <a:endParaRPr lang="en-US">
                <a:solidFill>
                  <a:srgbClr val="CCFF33"/>
                </a:solidFill>
              </a:endParaRPr>
            </a:p>
          </p:txBody>
        </p:sp>
        <p:sp>
          <p:nvSpPr>
            <p:cNvPr id="436261" name="Text Box 37"/>
            <p:cNvSpPr txBox="1">
              <a:spLocks noChangeArrowheads="1"/>
            </p:cNvSpPr>
            <p:nvPr/>
          </p:nvSpPr>
          <p:spPr bwMode="auto">
            <a:xfrm>
              <a:off x="2381" y="3611"/>
              <a:ext cx="227" cy="3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90000" tIns="46800" rIns="90000" bIns="46800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he-IL">
                  <a:solidFill>
                    <a:srgbClr val="CCFF33"/>
                  </a:solidFill>
                </a:rPr>
                <a:t>-</a:t>
              </a:r>
              <a:endParaRPr lang="en-US">
                <a:solidFill>
                  <a:srgbClr val="CCFF33"/>
                </a:solidFill>
              </a:endParaRPr>
            </a:p>
          </p:txBody>
        </p:sp>
        <p:sp>
          <p:nvSpPr>
            <p:cNvPr id="436262" name="Text Box 38"/>
            <p:cNvSpPr txBox="1">
              <a:spLocks noChangeArrowheads="1"/>
            </p:cNvSpPr>
            <p:nvPr/>
          </p:nvSpPr>
          <p:spPr bwMode="auto">
            <a:xfrm>
              <a:off x="2675" y="3157"/>
              <a:ext cx="204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90000" tIns="46800" rIns="90000" bIns="46800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he-IL" sz="2800">
                  <a:solidFill>
                    <a:srgbClr val="FF0000"/>
                  </a:solidFill>
                </a:rPr>
                <a:t>+</a:t>
              </a:r>
              <a:endParaRPr lang="en-US" sz="2800">
                <a:solidFill>
                  <a:srgbClr val="FF0000"/>
                </a:solidFill>
              </a:endParaRPr>
            </a:p>
          </p:txBody>
        </p:sp>
        <p:sp>
          <p:nvSpPr>
            <p:cNvPr id="436263" name="Text Box 39"/>
            <p:cNvSpPr txBox="1">
              <a:spLocks noChangeArrowheads="1"/>
            </p:cNvSpPr>
            <p:nvPr/>
          </p:nvSpPr>
          <p:spPr bwMode="auto">
            <a:xfrm>
              <a:off x="1202" y="3453"/>
              <a:ext cx="204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90000" tIns="46800" rIns="90000" bIns="46800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he-IL" sz="2800">
                  <a:solidFill>
                    <a:srgbClr val="FF0000"/>
                  </a:solidFill>
                </a:rPr>
                <a:t>+</a:t>
              </a:r>
              <a:endParaRPr lang="en-US" sz="2800">
                <a:solidFill>
                  <a:srgbClr val="FF0000"/>
                </a:solidFill>
              </a:endParaRPr>
            </a:p>
          </p:txBody>
        </p:sp>
        <p:sp>
          <p:nvSpPr>
            <p:cNvPr id="436264" name="Text Box 40"/>
            <p:cNvSpPr txBox="1">
              <a:spLocks noChangeArrowheads="1"/>
            </p:cNvSpPr>
            <p:nvPr/>
          </p:nvSpPr>
          <p:spPr bwMode="auto">
            <a:xfrm>
              <a:off x="1247" y="3611"/>
              <a:ext cx="204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90000" tIns="46800" rIns="90000" bIns="46800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he-IL" sz="2800">
                  <a:solidFill>
                    <a:srgbClr val="FF0000"/>
                  </a:solidFill>
                </a:rPr>
                <a:t>+</a:t>
              </a:r>
              <a:endParaRPr lang="en-US" sz="2800">
                <a:solidFill>
                  <a:srgbClr val="FF0000"/>
                </a:solidFill>
              </a:endParaRPr>
            </a:p>
          </p:txBody>
        </p:sp>
        <p:sp>
          <p:nvSpPr>
            <p:cNvPr id="436265" name="Text Box 41"/>
            <p:cNvSpPr txBox="1">
              <a:spLocks noChangeArrowheads="1"/>
            </p:cNvSpPr>
            <p:nvPr/>
          </p:nvSpPr>
          <p:spPr bwMode="auto">
            <a:xfrm>
              <a:off x="1451" y="3611"/>
              <a:ext cx="204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90000" tIns="46800" rIns="90000" bIns="46800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he-IL" sz="2800">
                  <a:solidFill>
                    <a:srgbClr val="FF0000"/>
                  </a:solidFill>
                </a:rPr>
                <a:t>+</a:t>
              </a:r>
              <a:endParaRPr lang="en-US" sz="2800">
                <a:solidFill>
                  <a:srgbClr val="FF0000"/>
                </a:solidFill>
              </a:endParaRPr>
            </a:p>
          </p:txBody>
        </p:sp>
        <p:sp>
          <p:nvSpPr>
            <p:cNvPr id="436266" name="Text Box 42"/>
            <p:cNvSpPr txBox="1">
              <a:spLocks noChangeArrowheads="1"/>
            </p:cNvSpPr>
            <p:nvPr/>
          </p:nvSpPr>
          <p:spPr bwMode="auto">
            <a:xfrm>
              <a:off x="1564" y="3521"/>
              <a:ext cx="204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90000" tIns="46800" rIns="90000" bIns="46800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he-IL" sz="2800">
                  <a:solidFill>
                    <a:srgbClr val="FF0000"/>
                  </a:solidFill>
                </a:rPr>
                <a:t>+</a:t>
              </a:r>
              <a:endParaRPr lang="en-US" sz="2800">
                <a:solidFill>
                  <a:srgbClr val="FF0000"/>
                </a:solidFill>
              </a:endParaRPr>
            </a:p>
          </p:txBody>
        </p:sp>
        <p:sp>
          <p:nvSpPr>
            <p:cNvPr id="436267" name="Text Box 43"/>
            <p:cNvSpPr txBox="1">
              <a:spLocks noChangeArrowheads="1"/>
            </p:cNvSpPr>
            <p:nvPr/>
          </p:nvSpPr>
          <p:spPr bwMode="auto">
            <a:xfrm>
              <a:off x="3334" y="3111"/>
              <a:ext cx="1066" cy="5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90000" tIns="46800" rIns="90000" bIns="46800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he-IL" sz="2800">
                  <a:solidFill>
                    <a:srgbClr val="FF0000"/>
                  </a:solidFill>
                </a:rPr>
                <a:t>אלקטרודה חיובית</a:t>
              </a:r>
              <a:endParaRPr lang="en-US" sz="2800">
                <a:solidFill>
                  <a:srgbClr val="FF0000"/>
                </a:solidFill>
              </a:endParaRPr>
            </a:p>
          </p:txBody>
        </p:sp>
        <p:sp>
          <p:nvSpPr>
            <p:cNvPr id="436270" name="Line 46"/>
            <p:cNvSpPr>
              <a:spLocks noChangeShapeType="1"/>
            </p:cNvSpPr>
            <p:nvPr/>
          </p:nvSpPr>
          <p:spPr bwMode="auto">
            <a:xfrm flipH="1">
              <a:off x="2698" y="2636"/>
              <a:ext cx="205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lIns="90000" tIns="46800" rIns="90000" bIns="46800">
              <a:spAutoFit/>
            </a:bodyPr>
            <a:lstStyle/>
            <a:p>
              <a:endParaRPr lang="he-IL"/>
            </a:p>
          </p:txBody>
        </p:sp>
        <p:sp>
          <p:nvSpPr>
            <p:cNvPr id="436271" name="Line 47"/>
            <p:cNvSpPr>
              <a:spLocks noChangeShapeType="1"/>
            </p:cNvSpPr>
            <p:nvPr/>
          </p:nvSpPr>
          <p:spPr bwMode="auto">
            <a:xfrm flipH="1">
              <a:off x="2472" y="2636"/>
              <a:ext cx="205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lIns="90000" tIns="46800" rIns="90000" bIns="46800">
              <a:spAutoFit/>
            </a:bodyPr>
            <a:lstStyle/>
            <a:p>
              <a:endParaRPr lang="he-IL"/>
            </a:p>
          </p:txBody>
        </p:sp>
        <p:sp>
          <p:nvSpPr>
            <p:cNvPr id="436272" name="Line 48"/>
            <p:cNvSpPr>
              <a:spLocks noChangeShapeType="1"/>
            </p:cNvSpPr>
            <p:nvPr/>
          </p:nvSpPr>
          <p:spPr bwMode="auto">
            <a:xfrm flipH="1">
              <a:off x="1496" y="2614"/>
              <a:ext cx="205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lIns="90000" tIns="46800" rIns="90000" bIns="46800">
              <a:spAutoFit/>
            </a:bodyPr>
            <a:lstStyle/>
            <a:p>
              <a:endParaRPr lang="he-IL"/>
            </a:p>
          </p:txBody>
        </p:sp>
        <p:sp>
          <p:nvSpPr>
            <p:cNvPr id="436273" name="Line 49"/>
            <p:cNvSpPr>
              <a:spLocks noChangeShapeType="1"/>
            </p:cNvSpPr>
            <p:nvPr/>
          </p:nvSpPr>
          <p:spPr bwMode="auto">
            <a:xfrm flipH="1">
              <a:off x="1247" y="2614"/>
              <a:ext cx="205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lIns="90000" tIns="46800" rIns="90000" bIns="46800">
              <a:spAutoFit/>
            </a:bodyPr>
            <a:lstStyle/>
            <a:p>
              <a:endParaRPr lang="he-IL"/>
            </a:p>
          </p:txBody>
        </p:sp>
        <p:sp>
          <p:nvSpPr>
            <p:cNvPr id="436274" name="Line 50"/>
            <p:cNvSpPr>
              <a:spLocks noChangeShapeType="1"/>
            </p:cNvSpPr>
            <p:nvPr/>
          </p:nvSpPr>
          <p:spPr bwMode="auto">
            <a:xfrm flipH="1">
              <a:off x="2245" y="2636"/>
              <a:ext cx="205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lIns="90000" tIns="46800" rIns="90000" bIns="46800">
              <a:spAutoFit/>
            </a:bodyPr>
            <a:lstStyle/>
            <a:p>
              <a:endParaRPr lang="he-IL"/>
            </a:p>
          </p:txBody>
        </p:sp>
        <p:sp>
          <p:nvSpPr>
            <p:cNvPr id="436275" name="Rectangle 51"/>
            <p:cNvSpPr>
              <a:spLocks noChangeArrowheads="1"/>
            </p:cNvSpPr>
            <p:nvPr/>
          </p:nvSpPr>
          <p:spPr bwMode="auto">
            <a:xfrm>
              <a:off x="1701" y="2568"/>
              <a:ext cx="453" cy="114"/>
            </a:xfrm>
            <a:prstGeom prst="rect">
              <a:avLst/>
            </a:prstGeom>
            <a:solidFill>
              <a:srgbClr val="0000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>
              <a:spAutoFit/>
            </a:bodyPr>
            <a:lstStyle/>
            <a:p>
              <a:endParaRPr lang="he-IL"/>
            </a:p>
          </p:txBody>
        </p:sp>
        <p:sp>
          <p:nvSpPr>
            <p:cNvPr id="436276" name="Text Box 52"/>
            <p:cNvSpPr txBox="1">
              <a:spLocks noChangeArrowheads="1"/>
            </p:cNvSpPr>
            <p:nvPr/>
          </p:nvSpPr>
          <p:spPr bwMode="auto">
            <a:xfrm>
              <a:off x="1519" y="2228"/>
              <a:ext cx="725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90000" tIns="46800" rIns="90000" bIns="46800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he-IL" sz="2400">
                  <a:solidFill>
                    <a:srgbClr val="FF0000"/>
                  </a:solidFill>
                </a:rPr>
                <a:t>סוללה</a:t>
              </a:r>
              <a:endParaRPr lang="en-US" sz="2400">
                <a:solidFill>
                  <a:srgbClr val="FF0000"/>
                </a:solidFill>
              </a:endParaRPr>
            </a:p>
          </p:txBody>
        </p:sp>
        <p:sp>
          <p:nvSpPr>
            <p:cNvPr id="436277" name="Line 53"/>
            <p:cNvSpPr>
              <a:spLocks noChangeShapeType="1"/>
            </p:cNvSpPr>
            <p:nvPr/>
          </p:nvSpPr>
          <p:spPr bwMode="auto">
            <a:xfrm>
              <a:off x="1202" y="2614"/>
              <a:ext cx="0" cy="15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lIns="90000" tIns="46800" rIns="90000" bIns="46800">
              <a:spAutoFit/>
            </a:bodyPr>
            <a:lstStyle/>
            <a:p>
              <a:endParaRPr lang="he-IL"/>
            </a:p>
          </p:txBody>
        </p:sp>
        <p:sp>
          <p:nvSpPr>
            <p:cNvPr id="436279" name="Line 55"/>
            <p:cNvSpPr>
              <a:spLocks noChangeShapeType="1"/>
            </p:cNvSpPr>
            <p:nvPr/>
          </p:nvSpPr>
          <p:spPr bwMode="auto">
            <a:xfrm flipH="1" flipV="1">
              <a:off x="2948" y="2636"/>
              <a:ext cx="0" cy="13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lIns="90000" tIns="46800" rIns="90000" bIns="46800">
              <a:spAutoFit/>
            </a:bodyPr>
            <a:lstStyle/>
            <a:p>
              <a:endParaRPr lang="he-IL"/>
            </a:p>
          </p:txBody>
        </p:sp>
        <p:sp>
          <p:nvSpPr>
            <p:cNvPr id="436280" name="Line 56"/>
            <p:cNvSpPr>
              <a:spLocks noChangeShapeType="1"/>
            </p:cNvSpPr>
            <p:nvPr/>
          </p:nvSpPr>
          <p:spPr bwMode="auto">
            <a:xfrm flipH="1" flipV="1">
              <a:off x="2721" y="2771"/>
              <a:ext cx="0" cy="22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lIns="90000" tIns="46800" rIns="90000" bIns="46800">
              <a:spAutoFit/>
            </a:bodyPr>
            <a:lstStyle/>
            <a:p>
              <a:endParaRPr lang="he-IL"/>
            </a:p>
          </p:txBody>
        </p:sp>
        <p:sp>
          <p:nvSpPr>
            <p:cNvPr id="436281" name="Line 57"/>
            <p:cNvSpPr>
              <a:spLocks noChangeShapeType="1"/>
            </p:cNvSpPr>
            <p:nvPr/>
          </p:nvSpPr>
          <p:spPr bwMode="auto">
            <a:xfrm flipH="1">
              <a:off x="1474" y="2750"/>
              <a:ext cx="0" cy="13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lIns="90000" tIns="46800" rIns="90000" bIns="46800">
              <a:spAutoFit/>
            </a:bodyPr>
            <a:lstStyle/>
            <a:p>
              <a:endParaRPr lang="he-IL"/>
            </a:p>
          </p:txBody>
        </p:sp>
        <p:sp>
          <p:nvSpPr>
            <p:cNvPr id="436284" name="Text Box 60"/>
            <p:cNvSpPr txBox="1">
              <a:spLocks noChangeArrowheads="1"/>
            </p:cNvSpPr>
            <p:nvPr/>
          </p:nvSpPr>
          <p:spPr bwMode="auto">
            <a:xfrm>
              <a:off x="1791" y="3657"/>
              <a:ext cx="567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90000" tIns="46800" rIns="90000" bIns="46800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he-IL" sz="2400"/>
                <a:t>יונים</a:t>
              </a:r>
              <a:endParaRPr lang="en-US" sz="2400"/>
            </a:p>
          </p:txBody>
        </p:sp>
        <p:sp>
          <p:nvSpPr>
            <p:cNvPr id="436289" name="Text Box 65"/>
            <p:cNvSpPr txBox="1">
              <a:spLocks noChangeArrowheads="1"/>
            </p:cNvSpPr>
            <p:nvPr/>
          </p:nvSpPr>
          <p:spPr bwMode="auto">
            <a:xfrm>
              <a:off x="1655" y="2387"/>
              <a:ext cx="227" cy="3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90000" tIns="46800" rIns="90000" bIns="46800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he-IL">
                  <a:solidFill>
                    <a:srgbClr val="CCFF33"/>
                  </a:solidFill>
                </a:rPr>
                <a:t>-</a:t>
              </a:r>
              <a:endParaRPr lang="en-US">
                <a:solidFill>
                  <a:srgbClr val="CCFF33"/>
                </a:solidFill>
              </a:endParaRPr>
            </a:p>
          </p:txBody>
        </p:sp>
        <p:sp>
          <p:nvSpPr>
            <p:cNvPr id="436290" name="Text Box 66"/>
            <p:cNvSpPr txBox="1">
              <a:spLocks noChangeArrowheads="1"/>
            </p:cNvSpPr>
            <p:nvPr/>
          </p:nvSpPr>
          <p:spPr bwMode="auto">
            <a:xfrm>
              <a:off x="1995" y="2455"/>
              <a:ext cx="249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90000" tIns="46800" rIns="90000" bIns="46800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he-IL" sz="2800">
                  <a:solidFill>
                    <a:srgbClr val="FF0000"/>
                  </a:solidFill>
                </a:rPr>
                <a:t>+</a:t>
              </a:r>
              <a:endParaRPr lang="en-US" sz="2800">
                <a:solidFill>
                  <a:srgbClr val="FF0000"/>
                </a:solidFill>
              </a:endParaRPr>
            </a:p>
          </p:txBody>
        </p:sp>
      </p:grpSp>
      <p:sp>
        <p:nvSpPr>
          <p:cNvPr id="436291" name="Text Box 67"/>
          <p:cNvSpPr txBox="1">
            <a:spLocks noChangeArrowheads="1"/>
          </p:cNvSpPr>
          <p:nvPr/>
        </p:nvSpPr>
        <p:spPr bwMode="auto">
          <a:xfrm>
            <a:off x="7775575" y="1898650"/>
            <a:ext cx="10429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>
              <a:spcBef>
                <a:spcPct val="50000"/>
              </a:spcBef>
            </a:pPr>
            <a:r>
              <a:rPr lang="he-IL" sz="2400">
                <a:solidFill>
                  <a:srgbClr val="0000FF"/>
                </a:solidFill>
              </a:rPr>
              <a:t>מקרא:</a:t>
            </a:r>
            <a:endParaRPr lang="en-US" sz="2400">
              <a:solidFill>
                <a:srgbClr val="0000FF"/>
              </a:solidFill>
            </a:endParaRP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MagiClass,אלקטרוליזה,4 Answers,D,90,27,3,0,Yes,E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4418" name="AutoShape 2"/>
          <p:cNvSpPr>
            <a:spLocks noGrp="1" noChangeArrowheads="1"/>
          </p:cNvSpPr>
          <p:nvPr>
            <p:ph type="title"/>
          </p:nvPr>
        </p:nvSpPr>
        <p:spPr>
          <a:xfrm>
            <a:off x="1071563" y="765175"/>
            <a:ext cx="7612062" cy="1079500"/>
          </a:xfrm>
          <a:solidFill>
            <a:schemeClr val="accent1"/>
          </a:solidFill>
          <a:ln cap="flat" algn="ctr">
            <a:solidFill>
              <a:schemeClr val="tx1"/>
            </a:solidFill>
          </a:ln>
        </p:spPr>
        <p:txBody>
          <a:bodyPr>
            <a:spAutoFit/>
          </a:bodyPr>
          <a:lstStyle/>
          <a:p>
            <a:pPr algn="r">
              <a:lnSpc>
                <a:spcPct val="100000"/>
              </a:lnSpc>
            </a:pPr>
            <a:r>
              <a:rPr lang="he-IL" sz="28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התרכובת אבץ-יודי מורכבת מיונים חיוביים של אבץ ומיונים שליליים של יוד.</a:t>
            </a:r>
            <a:endParaRPr lang="en-US" sz="280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444419" name="Rectangle 3"/>
          <p:cNvSpPr>
            <a:spLocks noGrp="1" noChangeArrowheads="1"/>
          </p:cNvSpPr>
          <p:nvPr>
            <p:ph idx="1"/>
          </p:nvPr>
        </p:nvSpPr>
        <p:spPr>
          <a:xfrm>
            <a:off x="792163" y="2852738"/>
            <a:ext cx="7693025" cy="3024187"/>
          </a:xfrm>
          <a:noFill/>
        </p:spPr>
        <p:txBody>
          <a:bodyPr/>
          <a:lstStyle/>
          <a:p>
            <a:pPr marL="533400" indent="-533400">
              <a:lnSpc>
                <a:spcPct val="95000"/>
              </a:lnSpc>
              <a:buClr>
                <a:srgbClr val="0000FF"/>
              </a:buClr>
              <a:buSzTx/>
              <a:buFont typeface="Wingdings" pitchFamily="2" charset="2"/>
              <a:buAutoNum type="hebrew2Minus"/>
            </a:pPr>
            <a:r>
              <a:rPr lang="he-IL" sz="2600" b="1"/>
              <a:t>בתמיסה נוצרים יונים שליליים של יוד.</a:t>
            </a:r>
          </a:p>
          <a:p>
            <a:pPr marL="533400" indent="-533400">
              <a:lnSpc>
                <a:spcPct val="95000"/>
              </a:lnSpc>
              <a:buClr>
                <a:srgbClr val="0000FF"/>
              </a:buClr>
              <a:buSzTx/>
              <a:buFont typeface="Wingdings" pitchFamily="2" charset="2"/>
              <a:buAutoNum type="hebrew2Minus"/>
            </a:pPr>
            <a:r>
              <a:rPr lang="he-IL" sz="2600" b="1"/>
              <a:t>יונים שליליים של יוד מקבלים אלקטרונים מאלקטרודה שלילית.</a:t>
            </a:r>
          </a:p>
          <a:p>
            <a:pPr marL="533400" indent="-533400">
              <a:lnSpc>
                <a:spcPct val="95000"/>
              </a:lnSpc>
              <a:buClr>
                <a:srgbClr val="0000FF"/>
              </a:buClr>
              <a:buSzTx/>
              <a:buFont typeface="Wingdings" pitchFamily="2" charset="2"/>
              <a:buAutoNum type="hebrew2Minus"/>
            </a:pPr>
            <a:r>
              <a:rPr lang="he-IL" sz="2600" b="1"/>
              <a:t>אטומים ניטרליים של אבץ ושל יוד נעים בתמיסה אל האלקטרודות.</a:t>
            </a:r>
          </a:p>
          <a:p>
            <a:pPr marL="533400" indent="-533400">
              <a:lnSpc>
                <a:spcPct val="95000"/>
              </a:lnSpc>
              <a:buClr>
                <a:srgbClr val="0000FF"/>
              </a:buClr>
              <a:buSzTx/>
              <a:buFont typeface="Wingdings" pitchFamily="2" charset="2"/>
              <a:buAutoNum type="hebrew2Minus"/>
            </a:pPr>
            <a:r>
              <a:rPr lang="he-IL" sz="2600" b="1"/>
              <a:t>כמות היונים של אבץ ושל יוד בתמיסה הולכת וקטנה במהלך האלקטרוליזה.</a:t>
            </a:r>
            <a:endParaRPr lang="en-US" sz="2600" b="1"/>
          </a:p>
        </p:txBody>
      </p:sp>
      <p:sp>
        <p:nvSpPr>
          <p:cNvPr id="444420" name="Text Box 4"/>
          <p:cNvSpPr txBox="1">
            <a:spLocks noChangeArrowheads="1"/>
          </p:cNvSpPr>
          <p:nvPr/>
        </p:nvSpPr>
        <p:spPr bwMode="auto">
          <a:xfrm>
            <a:off x="7164388" y="115888"/>
            <a:ext cx="1763712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>
              <a:spcBef>
                <a:spcPct val="50000"/>
              </a:spcBef>
            </a:pPr>
            <a:r>
              <a:rPr lang="he-IL" sz="2800"/>
              <a:t>שאלה 10</a:t>
            </a:r>
            <a:endParaRPr lang="en-US" sz="2800"/>
          </a:p>
        </p:txBody>
      </p:sp>
      <p:sp>
        <p:nvSpPr>
          <p:cNvPr id="444421" name="Text Box 5"/>
          <p:cNvSpPr txBox="1">
            <a:spLocks noChangeArrowheads="1"/>
          </p:cNvSpPr>
          <p:nvPr/>
        </p:nvSpPr>
        <p:spPr bwMode="auto">
          <a:xfrm>
            <a:off x="0" y="115888"/>
            <a:ext cx="18002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>
              <a:spcBef>
                <a:spcPct val="50000"/>
              </a:spcBef>
            </a:pPr>
            <a:r>
              <a:rPr lang="he-IL" sz="2400"/>
              <a:t>אלקטרוליזה</a:t>
            </a:r>
            <a:endParaRPr lang="en-US" sz="2400"/>
          </a:p>
        </p:txBody>
      </p:sp>
      <p:sp>
        <p:nvSpPr>
          <p:cNvPr id="444422" name="Rectangle 6"/>
          <p:cNvSpPr>
            <a:spLocks noChangeArrowheads="1"/>
          </p:cNvSpPr>
          <p:nvPr/>
        </p:nvSpPr>
        <p:spPr bwMode="auto">
          <a:xfrm>
            <a:off x="971550" y="1808163"/>
            <a:ext cx="7464425" cy="1031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>
              <a:spcBef>
                <a:spcPct val="20000"/>
              </a:spcBef>
              <a:buClr>
                <a:schemeClr val="tx1"/>
              </a:buClr>
              <a:buSzPct val="75000"/>
              <a:buFont typeface="Wingdings" pitchFamily="2" charset="2"/>
              <a:buNone/>
            </a:pPr>
            <a:r>
              <a:rPr lang="he-IL" sz="2800">
                <a:solidFill>
                  <a:srgbClr val="FF0000"/>
                </a:solidFill>
              </a:rPr>
              <a:t>תמיסה של אבץ יודי במים מוליכה חשמל. </a:t>
            </a:r>
          </a:p>
          <a:p>
            <a:pPr>
              <a:spcBef>
                <a:spcPct val="20000"/>
              </a:spcBef>
              <a:buClr>
                <a:schemeClr val="tx1"/>
              </a:buClr>
              <a:buSzPct val="75000"/>
              <a:buFont typeface="Wingdings" pitchFamily="2" charset="2"/>
              <a:buNone/>
            </a:pPr>
            <a:r>
              <a:rPr lang="he-IL" sz="2800">
                <a:solidFill>
                  <a:srgbClr val="FF0000"/>
                </a:solidFill>
              </a:rPr>
              <a:t>מה קורה במהלך האלקטרוליזה?</a:t>
            </a: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MagiClass,מים וחשמל,4 Answers,A,90,26,4,0,Yes,E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2130" name="AutoShape 2"/>
          <p:cNvSpPr>
            <a:spLocks noGrp="1" noChangeArrowheads="1"/>
          </p:cNvSpPr>
          <p:nvPr>
            <p:ph type="title"/>
          </p:nvPr>
        </p:nvSpPr>
        <p:spPr>
          <a:xfrm>
            <a:off x="765175" y="884238"/>
            <a:ext cx="7920038" cy="1104900"/>
          </a:xfrm>
          <a:solidFill>
            <a:schemeClr val="accent1"/>
          </a:solidFill>
          <a:ln>
            <a:solidFill>
              <a:schemeClr val="tx1"/>
            </a:solidFill>
          </a:ln>
        </p:spPr>
        <p:txBody>
          <a:bodyPr>
            <a:spAutoFit/>
          </a:bodyPr>
          <a:lstStyle/>
          <a:p>
            <a:pPr algn="ctr"/>
            <a:r>
              <a:rPr lang="he-IL" sz="32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תמיסה מימית שאיננה מכילה יונים חיוביים ויונים שליליים – </a:t>
            </a:r>
            <a:r>
              <a:rPr lang="he-IL" sz="320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לא</a:t>
            </a:r>
            <a:r>
              <a:rPr lang="he-IL" sz="32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מעבירה זרם חשמלי!</a:t>
            </a:r>
            <a:endParaRPr lang="en-US" sz="320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432131" name="Rectangle 3"/>
          <p:cNvSpPr>
            <a:spLocks noGrp="1" noChangeArrowheads="1"/>
          </p:cNvSpPr>
          <p:nvPr>
            <p:ph idx="1"/>
          </p:nvPr>
        </p:nvSpPr>
        <p:spPr>
          <a:xfrm>
            <a:off x="719138" y="3213100"/>
            <a:ext cx="7693025" cy="2463800"/>
          </a:xfrm>
        </p:spPr>
        <p:txBody>
          <a:bodyPr/>
          <a:lstStyle/>
          <a:p>
            <a:pPr marL="533400" indent="-533400">
              <a:lnSpc>
                <a:spcPct val="120000"/>
              </a:lnSpc>
              <a:buClr>
                <a:srgbClr val="0000FF"/>
              </a:buClr>
              <a:buSzTx/>
              <a:buFont typeface="Wingdings" pitchFamily="2" charset="2"/>
              <a:buAutoNum type="hebrew2Minus"/>
            </a:pPr>
            <a:r>
              <a:rPr lang="he-IL" b="1"/>
              <a:t>מים מזוקקים אינם מוליכים זרם חשמלי.</a:t>
            </a:r>
          </a:p>
          <a:p>
            <a:pPr marL="533400" indent="-533400">
              <a:lnSpc>
                <a:spcPct val="120000"/>
              </a:lnSpc>
              <a:buClr>
                <a:srgbClr val="0000FF"/>
              </a:buClr>
              <a:buSzTx/>
              <a:buFont typeface="Wingdings" pitchFamily="2" charset="2"/>
              <a:buAutoNum type="hebrew2Minus"/>
            </a:pPr>
            <a:r>
              <a:rPr lang="he-IL" b="1"/>
              <a:t>מי ברז ומים מינרליים אינם מוליכים זרם חשמלי.</a:t>
            </a:r>
          </a:p>
          <a:p>
            <a:pPr marL="533400" indent="-533400">
              <a:lnSpc>
                <a:spcPct val="120000"/>
              </a:lnSpc>
              <a:buClr>
                <a:srgbClr val="0000FF"/>
              </a:buClr>
              <a:buSzTx/>
              <a:buFont typeface="Wingdings" pitchFamily="2" charset="2"/>
              <a:buAutoNum type="hebrew2Minus"/>
            </a:pPr>
            <a:r>
              <a:rPr lang="he-IL" b="1"/>
              <a:t>מים בכלל לא מוליכים זרם חשמלי.</a:t>
            </a:r>
          </a:p>
          <a:p>
            <a:pPr marL="533400" indent="-533400">
              <a:lnSpc>
                <a:spcPct val="120000"/>
              </a:lnSpc>
              <a:buClr>
                <a:srgbClr val="0000FF"/>
              </a:buClr>
              <a:buSzTx/>
              <a:buFont typeface="Wingdings" pitchFamily="2" charset="2"/>
              <a:buAutoNum type="hebrew2Minus"/>
            </a:pPr>
            <a:r>
              <a:rPr lang="he-IL" b="1"/>
              <a:t>כל סוגי המים מוליכים זרם חשמלי.</a:t>
            </a:r>
            <a:endParaRPr lang="en-US" b="1"/>
          </a:p>
        </p:txBody>
      </p:sp>
      <p:sp>
        <p:nvSpPr>
          <p:cNvPr id="432132" name="Text Box 4"/>
          <p:cNvSpPr txBox="1">
            <a:spLocks noChangeArrowheads="1"/>
          </p:cNvSpPr>
          <p:nvPr/>
        </p:nvSpPr>
        <p:spPr bwMode="auto">
          <a:xfrm>
            <a:off x="7343775" y="260350"/>
            <a:ext cx="18002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>
              <a:spcBef>
                <a:spcPct val="50000"/>
              </a:spcBef>
            </a:pPr>
            <a:r>
              <a:rPr lang="he-IL" sz="2400"/>
              <a:t>שאלה 11</a:t>
            </a:r>
            <a:endParaRPr lang="en-US" sz="2400"/>
          </a:p>
        </p:txBody>
      </p:sp>
      <p:sp>
        <p:nvSpPr>
          <p:cNvPr id="432133" name="Text Box 5"/>
          <p:cNvSpPr txBox="1">
            <a:spLocks noChangeArrowheads="1"/>
          </p:cNvSpPr>
          <p:nvPr/>
        </p:nvSpPr>
        <p:spPr bwMode="auto">
          <a:xfrm>
            <a:off x="0" y="225425"/>
            <a:ext cx="17637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>
              <a:spcBef>
                <a:spcPct val="50000"/>
              </a:spcBef>
            </a:pPr>
            <a:r>
              <a:rPr lang="he-IL" sz="2400"/>
              <a:t>מים וחשמל</a:t>
            </a:r>
            <a:endParaRPr lang="en-US" sz="2400"/>
          </a:p>
        </p:txBody>
      </p:sp>
      <p:sp>
        <p:nvSpPr>
          <p:cNvPr id="432138" name="Rectangle 10"/>
          <p:cNvSpPr>
            <a:spLocks noChangeArrowheads="1"/>
          </p:cNvSpPr>
          <p:nvPr/>
        </p:nvSpPr>
        <p:spPr bwMode="auto">
          <a:xfrm>
            <a:off x="1908175" y="2241550"/>
            <a:ext cx="6416675" cy="860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SzPct val="75000"/>
              <a:buFont typeface="Wingdings" pitchFamily="2" charset="2"/>
              <a:buNone/>
            </a:pPr>
            <a:r>
              <a:rPr lang="he-IL" sz="2800">
                <a:solidFill>
                  <a:srgbClr val="FF0000"/>
                </a:solidFill>
              </a:rPr>
              <a:t>האם מי- ברז, מים מזוקקים ומים מינרליים מוליכים זרם חשמלי?</a:t>
            </a:r>
          </a:p>
        </p:txBody>
      </p:sp>
      <p:pic>
        <p:nvPicPr>
          <p:cNvPr id="432139" name="Picture 11" descr="quality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31875" y="4541838"/>
            <a:ext cx="1573213" cy="14795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MagiClass,-,Display Only,C,60,2,3,0,Yes,E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5202" name="AutoShape 2"/>
          <p:cNvSpPr>
            <a:spLocks noGrp="1" noChangeArrowheads="1"/>
          </p:cNvSpPr>
          <p:nvPr>
            <p:ph type="title"/>
          </p:nvPr>
        </p:nvSpPr>
        <p:spPr>
          <a:xfrm>
            <a:off x="850900" y="231775"/>
            <a:ext cx="8258175" cy="1208088"/>
          </a:xfrm>
          <a:noFill/>
          <a:ln/>
        </p:spPr>
        <p:txBody>
          <a:bodyPr>
            <a:spAutoFit/>
          </a:bodyPr>
          <a:lstStyle/>
          <a:p>
            <a:pPr algn="r">
              <a:lnSpc>
                <a:spcPct val="100000"/>
              </a:lnSpc>
            </a:pPr>
            <a:r>
              <a:rPr lang="he-IL" sz="32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לפניכם מוצג מעגל חשמלי. מכניסים את האלקטרודות לתמיסה ומחוג האמפרמטר לא זז.</a:t>
            </a:r>
            <a:endParaRPr lang="en-US" sz="3200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435208" name="Picture 8" descr="אלקטרוליזה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2000"/>
          </a:blip>
          <a:srcRect/>
          <a:stretch>
            <a:fillRect/>
          </a:stretch>
        </p:blipFill>
        <p:spPr bwMode="auto">
          <a:xfrm>
            <a:off x="1692275" y="1889125"/>
            <a:ext cx="5397500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35209" name="Line 9"/>
          <p:cNvSpPr>
            <a:spLocks noChangeShapeType="1"/>
          </p:cNvSpPr>
          <p:nvPr/>
        </p:nvSpPr>
        <p:spPr bwMode="auto">
          <a:xfrm flipV="1">
            <a:off x="1439863" y="3760788"/>
            <a:ext cx="450850" cy="612775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he-IL"/>
          </a:p>
        </p:txBody>
      </p:sp>
      <p:sp>
        <p:nvSpPr>
          <p:cNvPr id="435210" name="Line 10"/>
          <p:cNvSpPr>
            <a:spLocks noChangeShapeType="1"/>
          </p:cNvSpPr>
          <p:nvPr/>
        </p:nvSpPr>
        <p:spPr bwMode="auto">
          <a:xfrm flipV="1">
            <a:off x="2700338" y="3709988"/>
            <a:ext cx="41275" cy="627062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he-IL"/>
          </a:p>
        </p:txBody>
      </p:sp>
      <p:sp>
        <p:nvSpPr>
          <p:cNvPr id="435211" name="Line 11"/>
          <p:cNvSpPr>
            <a:spLocks noChangeShapeType="1"/>
          </p:cNvSpPr>
          <p:nvPr/>
        </p:nvSpPr>
        <p:spPr bwMode="auto">
          <a:xfrm flipV="1">
            <a:off x="2771775" y="3832225"/>
            <a:ext cx="252413" cy="50482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he-IL"/>
          </a:p>
        </p:txBody>
      </p:sp>
      <p:sp>
        <p:nvSpPr>
          <p:cNvPr id="435212" name="Text Box 12"/>
          <p:cNvSpPr txBox="1">
            <a:spLocks noChangeArrowheads="1"/>
          </p:cNvSpPr>
          <p:nvPr/>
        </p:nvSpPr>
        <p:spPr bwMode="auto">
          <a:xfrm>
            <a:off x="1763713" y="4229100"/>
            <a:ext cx="1909762" cy="5857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/>
          <a:lstStyle/>
          <a:p>
            <a:r>
              <a:rPr lang="he-IL" sz="280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אלקטרודות</a:t>
            </a:r>
            <a:endParaRPr lang="en-US" sz="280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435213" name="Line 13"/>
          <p:cNvSpPr>
            <a:spLocks noChangeShapeType="1"/>
          </p:cNvSpPr>
          <p:nvPr/>
        </p:nvSpPr>
        <p:spPr bwMode="auto">
          <a:xfrm flipH="1">
            <a:off x="4716463" y="1851025"/>
            <a:ext cx="431800" cy="454025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he-IL"/>
          </a:p>
        </p:txBody>
      </p:sp>
      <p:sp>
        <p:nvSpPr>
          <p:cNvPr id="435214" name="Line 14"/>
          <p:cNvSpPr>
            <a:spLocks noChangeShapeType="1"/>
          </p:cNvSpPr>
          <p:nvPr/>
        </p:nvSpPr>
        <p:spPr bwMode="auto">
          <a:xfrm flipV="1">
            <a:off x="5903913" y="4013200"/>
            <a:ext cx="52387" cy="395288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he-IL"/>
          </a:p>
        </p:txBody>
      </p:sp>
      <p:sp>
        <p:nvSpPr>
          <p:cNvPr id="435215" name="Text Box 15"/>
          <p:cNvSpPr txBox="1">
            <a:spLocks noChangeArrowheads="1"/>
          </p:cNvSpPr>
          <p:nvPr/>
        </p:nvSpPr>
        <p:spPr bwMode="auto">
          <a:xfrm>
            <a:off x="4251325" y="4373563"/>
            <a:ext cx="2625725" cy="5032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/>
          <a:lstStyle/>
          <a:p>
            <a:r>
              <a:rPr lang="he-IL" sz="280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מקור זרם חשמלי</a:t>
            </a:r>
            <a:endParaRPr lang="en-US" sz="280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435216" name="Text Box 16"/>
          <p:cNvSpPr txBox="1">
            <a:spLocks noChangeArrowheads="1"/>
          </p:cNvSpPr>
          <p:nvPr/>
        </p:nvSpPr>
        <p:spPr bwMode="auto">
          <a:xfrm>
            <a:off x="395288" y="4275138"/>
            <a:ext cx="1187450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/>
          <a:lstStyle/>
          <a:p>
            <a:r>
              <a:rPr lang="he-IL" sz="280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תמיסה</a:t>
            </a:r>
            <a:endParaRPr lang="en-US" sz="280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435217" name="Text Box 17"/>
          <p:cNvSpPr txBox="1">
            <a:spLocks noChangeArrowheads="1"/>
          </p:cNvSpPr>
          <p:nvPr/>
        </p:nvSpPr>
        <p:spPr bwMode="auto">
          <a:xfrm>
            <a:off x="1547813" y="5049838"/>
            <a:ext cx="6262687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>
              <a:spcBef>
                <a:spcPct val="50000"/>
              </a:spcBef>
            </a:pPr>
            <a:r>
              <a:rPr lang="he-IL" sz="3600" u="sng"/>
              <a:t>מה יכולות להיות הסיבות לכך?</a:t>
            </a:r>
            <a:r>
              <a:rPr lang="en-US" sz="3600"/>
              <a:t> </a:t>
            </a:r>
          </a:p>
        </p:txBody>
      </p:sp>
      <p:sp>
        <p:nvSpPr>
          <p:cNvPr id="435207" name="Text Box 7"/>
          <p:cNvSpPr txBox="1">
            <a:spLocks noChangeArrowheads="1"/>
          </p:cNvSpPr>
          <p:nvPr/>
        </p:nvSpPr>
        <p:spPr bwMode="auto">
          <a:xfrm>
            <a:off x="4643438" y="1347788"/>
            <a:ext cx="1527175" cy="585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he-IL" sz="280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מד זרם</a:t>
            </a:r>
            <a:endParaRPr lang="en-US" sz="280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MagiClass,מעגל חשמלי,4 Answers,C,60,25,5,0,Yes,E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5442" name="AutoShape 2"/>
          <p:cNvSpPr>
            <a:spLocks noGrp="1" noChangeArrowheads="1"/>
          </p:cNvSpPr>
          <p:nvPr>
            <p:ph type="title"/>
          </p:nvPr>
        </p:nvSpPr>
        <p:spPr>
          <a:xfrm>
            <a:off x="644525" y="1438275"/>
            <a:ext cx="7872413" cy="730250"/>
          </a:xfrm>
          <a:solidFill>
            <a:schemeClr val="accent1"/>
          </a:solidFill>
          <a:ln cap="flat" algn="ctr">
            <a:solidFill>
              <a:schemeClr val="tx1"/>
            </a:solidFill>
          </a:ln>
        </p:spPr>
        <p:txBody>
          <a:bodyPr>
            <a:spAutoFit/>
          </a:bodyPr>
          <a:lstStyle/>
          <a:p>
            <a:pPr algn="ctr">
              <a:lnSpc>
                <a:spcPct val="100000"/>
              </a:lnSpc>
            </a:pPr>
            <a:r>
              <a:rPr lang="he-IL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מד הזרם לא מראה זרם חשמלי משום ש - </a:t>
            </a:r>
            <a:endParaRPr lang="en-US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445443" name="Rectangle 3"/>
          <p:cNvSpPr>
            <a:spLocks noGrp="1" noChangeArrowheads="1"/>
          </p:cNvSpPr>
          <p:nvPr>
            <p:ph idx="1"/>
          </p:nvPr>
        </p:nvSpPr>
        <p:spPr>
          <a:xfrm>
            <a:off x="658813" y="2457450"/>
            <a:ext cx="7693025" cy="2916238"/>
          </a:xfrm>
        </p:spPr>
        <p:txBody>
          <a:bodyPr/>
          <a:lstStyle/>
          <a:p>
            <a:pPr marL="533400" indent="-533400">
              <a:lnSpc>
                <a:spcPct val="110000"/>
              </a:lnSpc>
              <a:buClr>
                <a:srgbClr val="0000FF"/>
              </a:buClr>
              <a:buSzTx/>
              <a:buFont typeface="Wingdings" pitchFamily="2" charset="2"/>
              <a:buAutoNum type="hebrew2Minus"/>
            </a:pPr>
            <a:r>
              <a:rPr lang="he-IL" sz="3600" b="1"/>
              <a:t>בתמיסה זו אין יונים שליליים וחיוביים.</a:t>
            </a:r>
          </a:p>
          <a:p>
            <a:pPr marL="533400" indent="-533400">
              <a:lnSpc>
                <a:spcPct val="110000"/>
              </a:lnSpc>
              <a:buClr>
                <a:srgbClr val="0000FF"/>
              </a:buClr>
              <a:buSzTx/>
              <a:buFont typeface="Wingdings" pitchFamily="2" charset="2"/>
              <a:buAutoNum type="hebrew2Minus"/>
            </a:pPr>
            <a:r>
              <a:rPr lang="he-IL" sz="3600" b="1"/>
              <a:t>הסוללה (מקור הזרם) לא טעונה.</a:t>
            </a:r>
          </a:p>
          <a:p>
            <a:pPr marL="533400" indent="-533400">
              <a:lnSpc>
                <a:spcPct val="110000"/>
              </a:lnSpc>
              <a:buClr>
                <a:srgbClr val="0000FF"/>
              </a:buClr>
              <a:buSzTx/>
              <a:buFont typeface="Wingdings" pitchFamily="2" charset="2"/>
              <a:buAutoNum type="hebrew2Minus"/>
            </a:pPr>
            <a:r>
              <a:rPr lang="he-IL" sz="3600" b="1"/>
              <a:t>החיבורים רופפים במעגל החשמלי. </a:t>
            </a:r>
          </a:p>
          <a:p>
            <a:pPr marL="533400" indent="-533400">
              <a:lnSpc>
                <a:spcPct val="110000"/>
              </a:lnSpc>
              <a:buClr>
                <a:srgbClr val="0000FF"/>
              </a:buClr>
              <a:buSzTx/>
              <a:buFont typeface="Wingdings" pitchFamily="2" charset="2"/>
              <a:buAutoNum type="hebrew2Minus"/>
            </a:pPr>
            <a:r>
              <a:rPr lang="he-IL" sz="3600" b="1"/>
              <a:t>כל התשובות נכונות.</a:t>
            </a:r>
            <a:endParaRPr lang="en-US" sz="3600" b="1"/>
          </a:p>
        </p:txBody>
      </p:sp>
      <p:sp>
        <p:nvSpPr>
          <p:cNvPr id="445444" name="Text Box 4"/>
          <p:cNvSpPr txBox="1">
            <a:spLocks noChangeArrowheads="1"/>
          </p:cNvSpPr>
          <p:nvPr/>
        </p:nvSpPr>
        <p:spPr bwMode="auto">
          <a:xfrm>
            <a:off x="6948488" y="225425"/>
            <a:ext cx="1979612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>
              <a:spcBef>
                <a:spcPct val="50000"/>
              </a:spcBef>
            </a:pPr>
            <a:r>
              <a:rPr lang="he-IL" sz="2800"/>
              <a:t>שאלה 12</a:t>
            </a:r>
            <a:endParaRPr lang="en-US" sz="2800"/>
          </a:p>
        </p:txBody>
      </p:sp>
      <p:sp>
        <p:nvSpPr>
          <p:cNvPr id="445445" name="Text Box 5"/>
          <p:cNvSpPr txBox="1">
            <a:spLocks noChangeArrowheads="1"/>
          </p:cNvSpPr>
          <p:nvPr/>
        </p:nvSpPr>
        <p:spPr bwMode="auto">
          <a:xfrm>
            <a:off x="0" y="441325"/>
            <a:ext cx="17637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>
              <a:spcBef>
                <a:spcPct val="50000"/>
              </a:spcBef>
            </a:pPr>
            <a:r>
              <a:rPr lang="he-IL" sz="2400"/>
              <a:t>מעגל חשמלי</a:t>
            </a:r>
            <a:endParaRPr lang="en-US" sz="2400"/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MagiClass,אלקטרוליזה 2,4 Answers,A,60,33,4,0,Yes,E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7250" name="AutoShape 2"/>
          <p:cNvSpPr>
            <a:spLocks noGrp="1" noChangeArrowheads="1"/>
          </p:cNvSpPr>
          <p:nvPr>
            <p:ph type="title"/>
          </p:nvPr>
        </p:nvSpPr>
        <p:spPr>
          <a:xfrm>
            <a:off x="1560513" y="1096963"/>
            <a:ext cx="6359525" cy="1360487"/>
          </a:xfrm>
          <a:solidFill>
            <a:schemeClr val="accent1"/>
          </a:solidFill>
          <a:ln cap="flat" algn="ctr">
            <a:solidFill>
              <a:schemeClr val="tx1"/>
            </a:solidFill>
          </a:ln>
        </p:spPr>
        <p:txBody>
          <a:bodyPr>
            <a:spAutoFit/>
          </a:bodyPr>
          <a:lstStyle/>
          <a:p>
            <a:pPr algn="ctr">
              <a:lnSpc>
                <a:spcPct val="100000"/>
              </a:lnSpc>
            </a:pPr>
            <a:r>
              <a:rPr lang="he-IL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בתהליך האלקטרוליזה של המים, </a:t>
            </a:r>
            <a:br>
              <a:rPr lang="he-IL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he-IL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ניתן לומר ש-  </a:t>
            </a:r>
            <a:endParaRPr lang="en-US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437251" name="Rectangle 3"/>
          <p:cNvSpPr>
            <a:spLocks noGrp="1" noChangeArrowheads="1"/>
          </p:cNvSpPr>
          <p:nvPr>
            <p:ph idx="1"/>
          </p:nvPr>
        </p:nvSpPr>
        <p:spPr>
          <a:xfrm>
            <a:off x="396875" y="2708275"/>
            <a:ext cx="8243888" cy="3205163"/>
          </a:xfrm>
        </p:spPr>
        <p:txBody>
          <a:bodyPr/>
          <a:lstStyle/>
          <a:p>
            <a:pPr marL="533400" indent="-533400">
              <a:lnSpc>
                <a:spcPct val="110000"/>
              </a:lnSpc>
              <a:buClr>
                <a:srgbClr val="0000FF"/>
              </a:buClr>
              <a:buSzTx/>
              <a:buFont typeface="Wingdings" pitchFamily="2" charset="2"/>
              <a:buAutoNum type="hebrew2Minus"/>
            </a:pPr>
            <a:r>
              <a:rPr lang="he-IL" sz="3600" b="1"/>
              <a:t>המים מתפרקים עקב מעבר זרם חשמלי.</a:t>
            </a:r>
          </a:p>
          <a:p>
            <a:pPr marL="533400" indent="-533400">
              <a:lnSpc>
                <a:spcPct val="110000"/>
              </a:lnSpc>
              <a:buClr>
                <a:srgbClr val="0000FF"/>
              </a:buClr>
              <a:buSzTx/>
              <a:buFont typeface="Wingdings" pitchFamily="2" charset="2"/>
              <a:buAutoNum type="hebrew2Minus"/>
            </a:pPr>
            <a:r>
              <a:rPr lang="he-IL" sz="3600" b="1"/>
              <a:t>המים יוצרים זרם חשמלי.</a:t>
            </a:r>
          </a:p>
          <a:p>
            <a:pPr marL="533400" indent="-533400">
              <a:lnSpc>
                <a:spcPct val="110000"/>
              </a:lnSpc>
              <a:buClr>
                <a:srgbClr val="0000FF"/>
              </a:buClr>
              <a:buSzTx/>
              <a:buFont typeface="Wingdings" pitchFamily="2" charset="2"/>
              <a:buAutoNum type="hebrew2Minus"/>
            </a:pPr>
            <a:r>
              <a:rPr lang="he-IL" sz="3600" b="1"/>
              <a:t>היסודות מימן וחמצן מוליכים זרם חשמלי.</a:t>
            </a:r>
          </a:p>
          <a:p>
            <a:pPr marL="533400" indent="-533400">
              <a:lnSpc>
                <a:spcPct val="110000"/>
              </a:lnSpc>
              <a:buClr>
                <a:srgbClr val="0000FF"/>
              </a:buClr>
              <a:buSzTx/>
              <a:buFont typeface="Wingdings" pitchFamily="2" charset="2"/>
              <a:buAutoNum type="hebrew2Minus"/>
            </a:pPr>
            <a:r>
              <a:rPr lang="he-IL" sz="3600" b="1"/>
              <a:t>אף תשובה אינה נכונה.</a:t>
            </a:r>
            <a:endParaRPr lang="en-US" sz="3600" b="1"/>
          </a:p>
        </p:txBody>
      </p:sp>
      <p:sp>
        <p:nvSpPr>
          <p:cNvPr id="437256" name="Text Box 8"/>
          <p:cNvSpPr txBox="1">
            <a:spLocks noChangeArrowheads="1"/>
          </p:cNvSpPr>
          <p:nvPr/>
        </p:nvSpPr>
        <p:spPr bwMode="auto">
          <a:xfrm>
            <a:off x="6840538" y="260350"/>
            <a:ext cx="212407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>
              <a:spcBef>
                <a:spcPct val="50000"/>
              </a:spcBef>
            </a:pPr>
            <a:r>
              <a:rPr lang="he-IL" sz="2800"/>
              <a:t>שאלה 13</a:t>
            </a:r>
            <a:endParaRPr lang="en-US" sz="2800"/>
          </a:p>
        </p:txBody>
      </p:sp>
      <p:sp>
        <p:nvSpPr>
          <p:cNvPr id="437257" name="Text Box 9"/>
          <p:cNvSpPr txBox="1">
            <a:spLocks noChangeArrowheads="1"/>
          </p:cNvSpPr>
          <p:nvPr/>
        </p:nvSpPr>
        <p:spPr bwMode="auto">
          <a:xfrm>
            <a:off x="215900" y="333375"/>
            <a:ext cx="20161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>
              <a:spcBef>
                <a:spcPct val="50000"/>
              </a:spcBef>
            </a:pPr>
            <a:r>
              <a:rPr lang="he-IL" sz="2400"/>
              <a:t>אלקטרוליזה</a:t>
            </a:r>
            <a:endParaRPr lang="en-US" sz="2400"/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MagiClass,יונים,4 Answers,B,60,17,4,0,Yes,E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6466" name="AutoShape 2"/>
          <p:cNvSpPr>
            <a:spLocks noGrp="1" noChangeArrowheads="1"/>
          </p:cNvSpPr>
          <p:nvPr>
            <p:ph type="title"/>
          </p:nvPr>
        </p:nvSpPr>
        <p:spPr>
          <a:xfrm>
            <a:off x="2078038" y="1150938"/>
            <a:ext cx="5697537" cy="730250"/>
          </a:xfrm>
          <a:solidFill>
            <a:schemeClr val="accent1"/>
          </a:solidFill>
          <a:ln cap="flat" algn="ctr">
            <a:solidFill>
              <a:schemeClr val="tx1"/>
            </a:solidFill>
          </a:ln>
        </p:spPr>
        <p:txBody>
          <a:bodyPr>
            <a:spAutoFit/>
          </a:bodyPr>
          <a:lstStyle/>
          <a:p>
            <a:pPr algn="ctr">
              <a:lnSpc>
                <a:spcPct val="100000"/>
              </a:lnSpc>
            </a:pPr>
            <a:r>
              <a:rPr lang="he-IL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בחרו את המשפט </a:t>
            </a:r>
            <a:r>
              <a:rPr lang="he-IL" u="sng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שאינו</a:t>
            </a:r>
            <a:r>
              <a:rPr lang="he-IL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נכון:</a:t>
            </a:r>
            <a:endParaRPr lang="en-US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446467" name="Rectangle 3"/>
          <p:cNvSpPr>
            <a:spLocks noGrp="1" noChangeArrowheads="1"/>
          </p:cNvSpPr>
          <p:nvPr>
            <p:ph idx="1"/>
          </p:nvPr>
        </p:nvSpPr>
        <p:spPr>
          <a:xfrm>
            <a:off x="479425" y="2239963"/>
            <a:ext cx="8053388" cy="3636962"/>
          </a:xfrm>
        </p:spPr>
        <p:txBody>
          <a:bodyPr/>
          <a:lstStyle/>
          <a:p>
            <a:pPr marL="533400" indent="-533400">
              <a:lnSpc>
                <a:spcPct val="120000"/>
              </a:lnSpc>
              <a:buClr>
                <a:srgbClr val="0000FF"/>
              </a:buClr>
              <a:buSzTx/>
              <a:buFont typeface="Wingdings" pitchFamily="2" charset="2"/>
              <a:buAutoNum type="hebrew2Minus"/>
            </a:pPr>
            <a:r>
              <a:rPr lang="he-IL" sz="3200" b="1"/>
              <a:t>לכל היונים יש מטען חשמלי.</a:t>
            </a:r>
          </a:p>
          <a:p>
            <a:pPr marL="533400" indent="-533400">
              <a:lnSpc>
                <a:spcPct val="120000"/>
              </a:lnSpc>
              <a:buClr>
                <a:srgbClr val="0000FF"/>
              </a:buClr>
              <a:buSzTx/>
              <a:buFont typeface="Wingdings" pitchFamily="2" charset="2"/>
              <a:buAutoNum type="hebrew2Minus"/>
            </a:pPr>
            <a:r>
              <a:rPr lang="he-IL" sz="3200" b="1"/>
              <a:t>יונים יכולים להתקבל על ידי מסירת פרוטונים.</a:t>
            </a:r>
          </a:p>
          <a:p>
            <a:pPr marL="533400" indent="-533400">
              <a:lnSpc>
                <a:spcPct val="120000"/>
              </a:lnSpc>
              <a:buClr>
                <a:srgbClr val="0000FF"/>
              </a:buClr>
              <a:buSzTx/>
              <a:buFont typeface="Wingdings" pitchFamily="2" charset="2"/>
              <a:buAutoNum type="hebrew2Minus"/>
            </a:pPr>
            <a:r>
              <a:rPr lang="he-IL" sz="3200" b="1"/>
              <a:t>מטען היונים יכול להיות חיובי או שלילי.</a:t>
            </a:r>
          </a:p>
          <a:p>
            <a:pPr marL="533400" indent="-533400">
              <a:lnSpc>
                <a:spcPct val="120000"/>
              </a:lnSpc>
              <a:buClr>
                <a:srgbClr val="0000FF"/>
              </a:buClr>
              <a:buSzTx/>
              <a:buFont typeface="Wingdings" pitchFamily="2" charset="2"/>
              <a:buAutoNum type="hebrew2Minus"/>
            </a:pPr>
            <a:r>
              <a:rPr lang="he-IL" sz="3200" b="1"/>
              <a:t>יונים יכולים להתקבל על ידי מסירת אלקטרונים.</a:t>
            </a:r>
            <a:endParaRPr lang="en-US" sz="3200" b="1"/>
          </a:p>
        </p:txBody>
      </p:sp>
      <p:sp>
        <p:nvSpPr>
          <p:cNvPr id="446468" name="Text Box 4"/>
          <p:cNvSpPr txBox="1">
            <a:spLocks noChangeArrowheads="1"/>
          </p:cNvSpPr>
          <p:nvPr/>
        </p:nvSpPr>
        <p:spPr bwMode="auto">
          <a:xfrm>
            <a:off x="6911975" y="260350"/>
            <a:ext cx="205105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>
              <a:spcBef>
                <a:spcPct val="50000"/>
              </a:spcBef>
            </a:pPr>
            <a:r>
              <a:rPr lang="he-IL" sz="2800"/>
              <a:t>שאלה 14</a:t>
            </a:r>
            <a:endParaRPr lang="en-US" sz="2800"/>
          </a:p>
        </p:txBody>
      </p:sp>
      <p:sp>
        <p:nvSpPr>
          <p:cNvPr id="446469" name="Text Box 5"/>
          <p:cNvSpPr txBox="1">
            <a:spLocks noChangeArrowheads="1"/>
          </p:cNvSpPr>
          <p:nvPr/>
        </p:nvSpPr>
        <p:spPr bwMode="auto">
          <a:xfrm>
            <a:off x="0" y="404813"/>
            <a:ext cx="9731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>
              <a:spcBef>
                <a:spcPct val="50000"/>
              </a:spcBef>
            </a:pPr>
            <a:r>
              <a:rPr lang="he-IL" sz="2400"/>
              <a:t>יונים </a:t>
            </a:r>
            <a:endParaRPr lang="en-US" sz="2400"/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MagiClass,כסף,4 Answers,D,90,2,26,0,Yes,E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7490" name="AutoShape 2"/>
          <p:cNvSpPr>
            <a:spLocks noGrp="1" noChangeArrowheads="1"/>
          </p:cNvSpPr>
          <p:nvPr>
            <p:ph type="title"/>
          </p:nvPr>
        </p:nvSpPr>
        <p:spPr>
          <a:xfrm>
            <a:off x="1900238" y="800100"/>
            <a:ext cx="5624512" cy="800100"/>
          </a:xfrm>
          <a:solidFill>
            <a:schemeClr val="accent1"/>
          </a:solidFill>
          <a:ln cap="flat" algn="ctr">
            <a:solidFill>
              <a:schemeClr val="tx1"/>
            </a:solidFill>
          </a:ln>
        </p:spPr>
        <p:txBody>
          <a:bodyPr>
            <a:spAutoFit/>
          </a:bodyPr>
          <a:lstStyle/>
          <a:p>
            <a:pPr algn="ctr">
              <a:lnSpc>
                <a:spcPct val="100000"/>
              </a:lnSpc>
            </a:pPr>
            <a:r>
              <a:rPr lang="he-IL" sz="40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היסוד כסף הוא מתכת.</a:t>
            </a:r>
            <a:endParaRPr lang="en-US" sz="400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447491" name="Rectangle 3"/>
          <p:cNvSpPr>
            <a:spLocks noGrp="1" noChangeArrowheads="1"/>
          </p:cNvSpPr>
          <p:nvPr>
            <p:ph idx="1"/>
          </p:nvPr>
        </p:nvSpPr>
        <p:spPr>
          <a:xfrm>
            <a:off x="395288" y="2528888"/>
            <a:ext cx="8234362" cy="3671887"/>
          </a:xfrm>
        </p:spPr>
        <p:txBody>
          <a:bodyPr/>
          <a:lstStyle/>
          <a:p>
            <a:pPr marL="533400" indent="-533400">
              <a:lnSpc>
                <a:spcPct val="95000"/>
              </a:lnSpc>
              <a:spcBef>
                <a:spcPct val="50000"/>
              </a:spcBef>
              <a:buClr>
                <a:srgbClr val="0000FF"/>
              </a:buClr>
              <a:buSzTx/>
              <a:buFont typeface="Wingdings" pitchFamily="2" charset="2"/>
              <a:buAutoNum type="hebrew2Minus"/>
            </a:pPr>
            <a:r>
              <a:rPr lang="he-IL" b="1"/>
              <a:t>באטום ניטרלי של כסף אין אלקטרונים.</a:t>
            </a:r>
          </a:p>
          <a:p>
            <a:pPr marL="533400" indent="-533400">
              <a:lnSpc>
                <a:spcPct val="95000"/>
              </a:lnSpc>
              <a:spcBef>
                <a:spcPct val="50000"/>
              </a:spcBef>
              <a:buClr>
                <a:srgbClr val="0000FF"/>
              </a:buClr>
              <a:buSzTx/>
              <a:buFont typeface="Wingdings" pitchFamily="2" charset="2"/>
              <a:buAutoNum type="hebrew2Minus"/>
            </a:pPr>
            <a:r>
              <a:rPr lang="he-IL" b="1"/>
              <a:t>היסוד כסף אינו מוליך חשמל.</a:t>
            </a:r>
          </a:p>
          <a:p>
            <a:pPr marL="533400" indent="-533400">
              <a:lnSpc>
                <a:spcPct val="95000"/>
              </a:lnSpc>
              <a:spcBef>
                <a:spcPct val="50000"/>
              </a:spcBef>
              <a:buClr>
                <a:srgbClr val="0000FF"/>
              </a:buClr>
              <a:buSzTx/>
              <a:buFont typeface="Wingdings" pitchFamily="2" charset="2"/>
              <a:buAutoNum type="hebrew2Minus"/>
            </a:pPr>
            <a:r>
              <a:rPr lang="he-IL" b="1"/>
              <a:t>כל האלקטרונים באטומי הכסף נמשכים חזק לגרעין האטום.</a:t>
            </a:r>
          </a:p>
          <a:p>
            <a:pPr marL="533400" indent="-533400">
              <a:lnSpc>
                <a:spcPct val="95000"/>
              </a:lnSpc>
              <a:spcBef>
                <a:spcPct val="50000"/>
              </a:spcBef>
              <a:buClr>
                <a:srgbClr val="0000FF"/>
              </a:buClr>
              <a:buSzTx/>
              <a:buFont typeface="Wingdings" pitchFamily="2" charset="2"/>
              <a:buAutoNum type="hebrew2Minus"/>
            </a:pPr>
            <a:r>
              <a:rPr lang="he-IL" b="1"/>
              <a:t>כאשר אטום כסף מתרכב עם אטום של אל- מתכת, אטומי הכסף הופכים ליונים חיוביים.</a:t>
            </a:r>
            <a:endParaRPr lang="en-US" b="1"/>
          </a:p>
        </p:txBody>
      </p:sp>
      <p:sp>
        <p:nvSpPr>
          <p:cNvPr id="447492" name="Text Box 4"/>
          <p:cNvSpPr txBox="1">
            <a:spLocks noChangeArrowheads="1"/>
          </p:cNvSpPr>
          <p:nvPr/>
        </p:nvSpPr>
        <p:spPr bwMode="auto">
          <a:xfrm>
            <a:off x="7272338" y="188913"/>
            <a:ext cx="1763712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>
              <a:spcBef>
                <a:spcPct val="50000"/>
              </a:spcBef>
            </a:pPr>
            <a:r>
              <a:rPr lang="he-IL" sz="2800"/>
              <a:t>שאלה 15</a:t>
            </a:r>
            <a:endParaRPr lang="en-US" sz="2800"/>
          </a:p>
        </p:txBody>
      </p:sp>
      <p:sp>
        <p:nvSpPr>
          <p:cNvPr id="447493" name="Text Box 5"/>
          <p:cNvSpPr txBox="1">
            <a:spLocks noChangeArrowheads="1"/>
          </p:cNvSpPr>
          <p:nvPr/>
        </p:nvSpPr>
        <p:spPr bwMode="auto">
          <a:xfrm>
            <a:off x="0" y="296863"/>
            <a:ext cx="10810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>
              <a:spcBef>
                <a:spcPct val="50000"/>
              </a:spcBef>
            </a:pPr>
            <a:r>
              <a:rPr lang="he-IL" sz="2400"/>
              <a:t>כסף</a:t>
            </a:r>
            <a:endParaRPr lang="en-US" sz="2400"/>
          </a:p>
        </p:txBody>
      </p:sp>
      <p:sp>
        <p:nvSpPr>
          <p:cNvPr id="447494" name="Rectangle 6"/>
          <p:cNvSpPr>
            <a:spLocks noChangeArrowheads="1"/>
          </p:cNvSpPr>
          <p:nvPr/>
        </p:nvSpPr>
        <p:spPr bwMode="auto">
          <a:xfrm>
            <a:off x="2944813" y="1808163"/>
            <a:ext cx="5659437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spcBef>
                <a:spcPct val="20000"/>
              </a:spcBef>
              <a:buClr>
                <a:schemeClr val="tx1"/>
              </a:buClr>
              <a:buSzPct val="75000"/>
              <a:buFont typeface="Wingdings" pitchFamily="2" charset="2"/>
              <a:buNone/>
            </a:pPr>
            <a:r>
              <a:rPr lang="he-IL" u="sng">
                <a:solidFill>
                  <a:srgbClr val="FF0000"/>
                </a:solidFill>
              </a:rPr>
              <a:t>איזה מבין המשפטים הבאים נכון?</a:t>
            </a: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MagiClass,עודף אלקטרון,4 Answers,C,60,8,43,0,Yes,E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8514" name="AutoShape 2"/>
          <p:cNvSpPr>
            <a:spLocks noGrp="1" noChangeArrowheads="1"/>
          </p:cNvSpPr>
          <p:nvPr>
            <p:ph type="title"/>
          </p:nvPr>
        </p:nvSpPr>
        <p:spPr>
          <a:xfrm>
            <a:off x="817563" y="1239838"/>
            <a:ext cx="7953375" cy="1360487"/>
          </a:xfrm>
          <a:solidFill>
            <a:schemeClr val="accent1"/>
          </a:solidFill>
          <a:ln cap="flat" algn="ctr">
            <a:solidFill>
              <a:schemeClr val="tx1"/>
            </a:solidFill>
          </a:ln>
        </p:spPr>
        <p:txBody>
          <a:bodyPr>
            <a:spAutoFit/>
          </a:bodyPr>
          <a:lstStyle/>
          <a:p>
            <a:pPr algn="ctr">
              <a:lnSpc>
                <a:spcPct val="100000"/>
              </a:lnSpc>
            </a:pPr>
            <a:r>
              <a:rPr lang="he-IL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מי מבין היונים הבאים מתאר יון שיש לו עודף של שני אלקטרונים?</a:t>
            </a:r>
            <a:endParaRPr lang="en-US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448515" name="Rectangle 3"/>
          <p:cNvSpPr>
            <a:spLocks noGrp="1" noChangeArrowheads="1"/>
          </p:cNvSpPr>
          <p:nvPr>
            <p:ph idx="1"/>
          </p:nvPr>
        </p:nvSpPr>
        <p:spPr>
          <a:xfrm>
            <a:off x="2963863" y="2889250"/>
            <a:ext cx="2868612" cy="2916238"/>
          </a:xfrm>
        </p:spPr>
        <p:txBody>
          <a:bodyPr/>
          <a:lstStyle/>
          <a:p>
            <a:pPr marL="631825" indent="-631825">
              <a:lnSpc>
                <a:spcPct val="110000"/>
              </a:lnSpc>
              <a:buClr>
                <a:srgbClr val="0000FF"/>
              </a:buClr>
              <a:buSzTx/>
              <a:buFont typeface="Wingdings" pitchFamily="2" charset="2"/>
              <a:buAutoNum type="hebrew2Minus"/>
            </a:pPr>
            <a:r>
              <a:rPr lang="en-US" sz="3600" b="1"/>
              <a:t>Mg</a:t>
            </a:r>
            <a:r>
              <a:rPr lang="en-US" sz="3600" b="1" baseline="30000"/>
              <a:t>++</a:t>
            </a:r>
            <a:endParaRPr lang="he-IL" sz="3600" b="1" baseline="30000"/>
          </a:p>
          <a:p>
            <a:pPr marL="631825" indent="-631825">
              <a:lnSpc>
                <a:spcPct val="110000"/>
              </a:lnSpc>
              <a:buClr>
                <a:srgbClr val="0000FF"/>
              </a:buClr>
              <a:buSzTx/>
              <a:buFont typeface="Wingdings" pitchFamily="2" charset="2"/>
              <a:buAutoNum type="hebrew2Minus"/>
            </a:pPr>
            <a:r>
              <a:rPr lang="en-US" sz="3600" b="1"/>
              <a:t>CP </a:t>
            </a:r>
            <a:r>
              <a:rPr lang="en-US" sz="3600" b="1" baseline="30000"/>
              <a:t>-</a:t>
            </a:r>
            <a:endParaRPr lang="he-IL" sz="3600" b="1" baseline="30000"/>
          </a:p>
          <a:p>
            <a:pPr marL="631825" indent="-631825">
              <a:lnSpc>
                <a:spcPct val="110000"/>
              </a:lnSpc>
              <a:buClr>
                <a:srgbClr val="0000FF"/>
              </a:buClr>
              <a:buSzTx/>
              <a:buFont typeface="Wingdings" pitchFamily="2" charset="2"/>
              <a:buAutoNum type="hebrew2Minus"/>
            </a:pPr>
            <a:r>
              <a:rPr lang="en-US" sz="3600" b="1"/>
              <a:t>O </a:t>
            </a:r>
            <a:r>
              <a:rPr lang="en-US" sz="3600" b="1" baseline="30000"/>
              <a:t>-2</a:t>
            </a:r>
            <a:endParaRPr lang="he-IL" sz="3600" b="1" baseline="30000"/>
          </a:p>
          <a:p>
            <a:pPr marL="631825" indent="-631825">
              <a:lnSpc>
                <a:spcPct val="110000"/>
              </a:lnSpc>
              <a:buClr>
                <a:srgbClr val="0000FF"/>
              </a:buClr>
              <a:buSzTx/>
              <a:buFont typeface="Wingdings" pitchFamily="2" charset="2"/>
              <a:buAutoNum type="hebrew2Minus"/>
            </a:pPr>
            <a:r>
              <a:rPr lang="he-IL" sz="3600" b="1"/>
              <a:t> </a:t>
            </a:r>
            <a:r>
              <a:rPr lang="en-US" sz="3600" b="1"/>
              <a:t>F </a:t>
            </a:r>
            <a:r>
              <a:rPr lang="en-US" sz="3600" b="1" baseline="30000"/>
              <a:t>-</a:t>
            </a:r>
          </a:p>
        </p:txBody>
      </p:sp>
      <p:sp>
        <p:nvSpPr>
          <p:cNvPr id="448516" name="Text Box 4"/>
          <p:cNvSpPr txBox="1">
            <a:spLocks noChangeArrowheads="1"/>
          </p:cNvSpPr>
          <p:nvPr/>
        </p:nvSpPr>
        <p:spPr bwMode="auto">
          <a:xfrm>
            <a:off x="7092950" y="333375"/>
            <a:ext cx="20510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>
              <a:spcBef>
                <a:spcPct val="50000"/>
              </a:spcBef>
            </a:pPr>
            <a:r>
              <a:rPr lang="he-IL" sz="2400"/>
              <a:t>שאלה 16</a:t>
            </a:r>
            <a:endParaRPr lang="en-US" sz="2400"/>
          </a:p>
        </p:txBody>
      </p:sp>
      <p:sp>
        <p:nvSpPr>
          <p:cNvPr id="448517" name="Text Box 5"/>
          <p:cNvSpPr txBox="1">
            <a:spLocks noChangeArrowheads="1"/>
          </p:cNvSpPr>
          <p:nvPr/>
        </p:nvSpPr>
        <p:spPr bwMode="auto">
          <a:xfrm>
            <a:off x="0" y="368300"/>
            <a:ext cx="23034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>
              <a:spcBef>
                <a:spcPct val="50000"/>
              </a:spcBef>
            </a:pPr>
            <a:r>
              <a:rPr lang="he-IL" sz="2400"/>
              <a:t>עודף אלקטרונים</a:t>
            </a:r>
            <a:endParaRPr lang="en-US" sz="240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WordArt 11">
            <a:extLst>
              <a:ext uri="{FF2B5EF4-FFF2-40B4-BE49-F238E27FC236}">
                <a16:creationId xmlns:a16="http://schemas.microsoft.com/office/drawing/2014/main" id="{9C08B5EE-831F-43ED-B8F0-FEF41D50F3DB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978818" y="404664"/>
            <a:ext cx="5186363" cy="4762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he-IL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77070A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yakov"/>
              </a:rPr>
              <a:t>סוגי אנרגיה</a:t>
            </a:r>
          </a:p>
        </p:txBody>
      </p:sp>
      <p:sp>
        <p:nvSpPr>
          <p:cNvPr id="9" name="Rectangle 10">
            <a:extLst>
              <a:ext uri="{FF2B5EF4-FFF2-40B4-BE49-F238E27FC236}">
                <a16:creationId xmlns:a16="http://schemas.microsoft.com/office/drawing/2014/main" id="{A9770227-65E4-474C-AC0F-DDF5D6546AA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9513" y="980728"/>
            <a:ext cx="8424738" cy="2212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lvl="1">
              <a:lnSpc>
                <a:spcPct val="140000"/>
              </a:lnSpc>
            </a:pPr>
            <a:r>
              <a:rPr lang="he-IL" altLang="he-IL" sz="2000" dirty="0">
                <a:solidFill>
                  <a:schemeClr val="tx1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Narkisim" panose="020E0502050101010101" pitchFamily="34" charset="-79"/>
              </a:rPr>
              <a:t>סוגי (צורות) האנרגיה הם מופעים שונים של אותה מהות.‏</a:t>
            </a:r>
          </a:p>
          <a:p>
            <a:pPr lvl="1">
              <a:lnSpc>
                <a:spcPct val="140000"/>
              </a:lnSpc>
            </a:pPr>
            <a:r>
              <a:rPr lang="he-IL" altLang="he-IL" sz="2000" dirty="0">
                <a:solidFill>
                  <a:schemeClr val="tx1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Narkisim" panose="020E0502050101010101" pitchFamily="34" charset="-79"/>
              </a:rPr>
              <a:t>סוגי האנרגיה כוללים: אנרגיית תנועה, אנרגיית גובה, אנרגיה אלסטית, אנרגיית קרינה (אור), אנרגיית קול, אנרגיית חום, אנרגיה כימית, אנרגיה גרעינית.‏</a:t>
            </a:r>
          </a:p>
          <a:p>
            <a:pPr lvl="1">
              <a:lnSpc>
                <a:spcPct val="140000"/>
              </a:lnSpc>
            </a:pPr>
            <a:r>
              <a:rPr lang="he-IL" altLang="he-IL" sz="2000" dirty="0">
                <a:solidFill>
                  <a:schemeClr val="tx1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Narkisim" panose="020E0502050101010101" pitchFamily="34" charset="-79"/>
              </a:rPr>
              <a:t>לכל סוג אנרגיה יש גורמים (מאפיינים) המשפיעים על גודלו (למשל גורם המהירות משפיע /קובע את גודל אנרגיית התנועה).‏</a:t>
            </a:r>
            <a:endParaRPr lang="en-US" altLang="he-IL" sz="2000" dirty="0">
              <a:solidFill>
                <a:schemeClr val="tx1">
                  <a:lumMod val="75000"/>
                </a:schemeClr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anose="020B0604020202020204" pitchFamily="34" charset="0"/>
              <a:cs typeface="Narkisim" panose="020E0502050101010101" pitchFamily="34" charset="-79"/>
            </a:endParaRPr>
          </a:p>
        </p:txBody>
      </p:sp>
      <p:pic>
        <p:nvPicPr>
          <p:cNvPr id="10" name="Picture 12" descr="12210-101a1_Int%5b1%5d">
            <a:extLst>
              <a:ext uri="{FF2B5EF4-FFF2-40B4-BE49-F238E27FC236}">
                <a16:creationId xmlns:a16="http://schemas.microsoft.com/office/drawing/2014/main" id="{36106FB7-DAD7-40BF-AB28-B7F210E4F6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3321879"/>
            <a:ext cx="4891258" cy="25553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71318377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MagiClass,ציפוי קומקום,4 Answers,B,120,2,37,0,Yes,E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9538" name="AutoShape 2"/>
          <p:cNvSpPr>
            <a:spLocks noGrp="1" noChangeArrowheads="1"/>
          </p:cNvSpPr>
          <p:nvPr>
            <p:ph type="title"/>
          </p:nvPr>
        </p:nvSpPr>
        <p:spPr>
          <a:xfrm>
            <a:off x="790575" y="1797050"/>
            <a:ext cx="7864475" cy="660400"/>
          </a:xfrm>
          <a:solidFill>
            <a:schemeClr val="accent1"/>
          </a:solidFill>
          <a:ln cap="flat" algn="ctr">
            <a:solidFill>
              <a:schemeClr val="tx1"/>
            </a:solidFill>
          </a:ln>
        </p:spPr>
        <p:txBody>
          <a:bodyPr>
            <a:spAutoFit/>
          </a:bodyPr>
          <a:lstStyle/>
          <a:p>
            <a:pPr algn="ctr">
              <a:lnSpc>
                <a:spcPct val="100000"/>
              </a:lnSpc>
            </a:pPr>
            <a:r>
              <a:rPr lang="he-IL" sz="32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על איזה אלקטרודה נשים את הקומקום?</a:t>
            </a:r>
            <a:r>
              <a:rPr lang="he-IL" sz="24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endParaRPr lang="en-US" sz="240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449540" name="Text Box 4"/>
          <p:cNvSpPr txBox="1">
            <a:spLocks noChangeArrowheads="1"/>
          </p:cNvSpPr>
          <p:nvPr/>
        </p:nvSpPr>
        <p:spPr bwMode="auto">
          <a:xfrm>
            <a:off x="2016125" y="2814638"/>
            <a:ext cx="5616575" cy="2774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marL="712788" indent="-712788" defTabSz="631825">
              <a:spcBef>
                <a:spcPct val="50000"/>
              </a:spcBef>
              <a:buClr>
                <a:srgbClr val="0000FF"/>
              </a:buClr>
              <a:buFontTx/>
              <a:buAutoNum type="hebrew2Minus"/>
            </a:pPr>
            <a:r>
              <a:rPr lang="he-IL"/>
              <a:t>על האלקטרודה החיובית.</a:t>
            </a:r>
          </a:p>
          <a:p>
            <a:pPr marL="712788" indent="-712788" defTabSz="631825">
              <a:spcBef>
                <a:spcPct val="50000"/>
              </a:spcBef>
              <a:buClr>
                <a:srgbClr val="0000FF"/>
              </a:buClr>
              <a:buFontTx/>
              <a:buAutoNum type="hebrew2Minus"/>
            </a:pPr>
            <a:r>
              <a:rPr lang="he-IL"/>
              <a:t>על האלקטרודה השלילית.</a:t>
            </a:r>
          </a:p>
          <a:p>
            <a:pPr marL="712788" indent="-712788" defTabSz="631825">
              <a:spcBef>
                <a:spcPct val="50000"/>
              </a:spcBef>
              <a:buClr>
                <a:srgbClr val="0000FF"/>
              </a:buClr>
              <a:buFontTx/>
              <a:buAutoNum type="hebrew2Minus"/>
            </a:pPr>
            <a:r>
              <a:rPr lang="he-IL"/>
              <a:t>פעם על זו ופעם על זו.</a:t>
            </a:r>
          </a:p>
          <a:p>
            <a:pPr marL="712788" indent="-712788" defTabSz="631825">
              <a:spcBef>
                <a:spcPct val="50000"/>
              </a:spcBef>
              <a:buClr>
                <a:srgbClr val="0000FF"/>
              </a:buClr>
              <a:buFontTx/>
              <a:buAutoNum type="hebrew2Minus"/>
            </a:pPr>
            <a:r>
              <a:rPr lang="he-IL"/>
              <a:t>לא ניתן לצפות כך קומקום.</a:t>
            </a:r>
            <a:endParaRPr lang="en-US"/>
          </a:p>
        </p:txBody>
      </p:sp>
      <p:sp>
        <p:nvSpPr>
          <p:cNvPr id="449541" name="Text Box 5"/>
          <p:cNvSpPr txBox="1">
            <a:spLocks noChangeArrowheads="1"/>
          </p:cNvSpPr>
          <p:nvPr/>
        </p:nvSpPr>
        <p:spPr bwMode="auto">
          <a:xfrm>
            <a:off x="7200900" y="188913"/>
            <a:ext cx="183515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>
              <a:spcBef>
                <a:spcPct val="50000"/>
              </a:spcBef>
            </a:pPr>
            <a:r>
              <a:rPr lang="he-IL" sz="2800"/>
              <a:t>שאלה 17</a:t>
            </a:r>
            <a:endParaRPr lang="en-US" sz="2800"/>
          </a:p>
        </p:txBody>
      </p:sp>
      <p:sp>
        <p:nvSpPr>
          <p:cNvPr id="449542" name="Text Box 6"/>
          <p:cNvSpPr txBox="1">
            <a:spLocks noChangeArrowheads="1"/>
          </p:cNvSpPr>
          <p:nvPr/>
        </p:nvSpPr>
        <p:spPr bwMode="auto">
          <a:xfrm>
            <a:off x="73025" y="115888"/>
            <a:ext cx="21955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>
              <a:spcBef>
                <a:spcPct val="50000"/>
              </a:spcBef>
            </a:pPr>
            <a:r>
              <a:rPr lang="he-IL" sz="2400"/>
              <a:t>קומקום - ציפוי</a:t>
            </a:r>
            <a:endParaRPr lang="en-US" sz="2400"/>
          </a:p>
        </p:txBody>
      </p:sp>
      <p:sp>
        <p:nvSpPr>
          <p:cNvPr id="449543" name="Rectangle 7"/>
          <p:cNvSpPr>
            <a:spLocks noChangeArrowheads="1"/>
          </p:cNvSpPr>
          <p:nvPr/>
        </p:nvSpPr>
        <p:spPr bwMode="auto">
          <a:xfrm>
            <a:off x="431800" y="941388"/>
            <a:ext cx="8656638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r>
              <a:rPr lang="he-IL">
                <a:effectLst>
                  <a:outerShdw blurRad="38100" dist="38100" dir="2700000" algn="tl">
                    <a:srgbClr val="C0C0C0"/>
                  </a:outerShdw>
                </a:effectLst>
              </a:rPr>
              <a:t>ברצוננו לצפות קומקום ישן ממתכת בשכבה של כסף.</a:t>
            </a:r>
            <a:endParaRPr lang="en-US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MagiClass,-,Display Only,A,0,3,12,0,Yes,E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1586" name="AutoShape 2"/>
          <p:cNvSpPr>
            <a:spLocks noGrp="1" noChangeArrowheads="1"/>
          </p:cNvSpPr>
          <p:nvPr>
            <p:ph type="title"/>
          </p:nvPr>
        </p:nvSpPr>
        <p:spPr>
          <a:xfrm>
            <a:off x="692150" y="225425"/>
            <a:ext cx="7904163" cy="981075"/>
          </a:xfrm>
          <a:solidFill>
            <a:schemeClr val="accent1"/>
          </a:solidFill>
          <a:ln cap="flat" algn="ctr">
            <a:solidFill>
              <a:schemeClr val="tx1"/>
            </a:solidFill>
          </a:ln>
        </p:spPr>
        <p:txBody>
          <a:bodyPr>
            <a:spAutoFit/>
          </a:bodyPr>
          <a:lstStyle/>
          <a:p>
            <a:pPr algn="ctr"/>
            <a:r>
              <a:rPr lang="he-IL" sz="28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קראו את הקטע הבא, והשלימו את המילים החסרות. (היעזרו במאגר המילים)</a:t>
            </a:r>
            <a:endParaRPr lang="en-US" sz="280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451587" name="Rectangle 3"/>
          <p:cNvSpPr>
            <a:spLocks noGrp="1" noChangeArrowheads="1"/>
          </p:cNvSpPr>
          <p:nvPr>
            <p:ph idx="1"/>
          </p:nvPr>
        </p:nvSpPr>
        <p:spPr>
          <a:xfrm>
            <a:off x="323850" y="2730500"/>
            <a:ext cx="8496300" cy="3290888"/>
          </a:xfrm>
          <a:solidFill>
            <a:schemeClr val="bg1">
              <a:alpha val="70000"/>
            </a:schemeClr>
          </a:solidFill>
        </p:spPr>
        <p:txBody>
          <a:bodyPr/>
          <a:lstStyle/>
          <a:p>
            <a:pPr marL="0" indent="0">
              <a:lnSpc>
                <a:spcPct val="90000"/>
              </a:lnSpc>
              <a:buFont typeface="Wingdings" pitchFamily="2" charset="2"/>
              <a:buNone/>
            </a:pPr>
            <a:r>
              <a:rPr lang="he-IL" sz="3200" b="1"/>
              <a:t>אטומי מתכות נוטים להפוך ליונים (1) </a:t>
            </a:r>
            <a:r>
              <a:rPr lang="he-IL" sz="3200" b="1">
                <a:solidFill>
                  <a:srgbClr val="FF0000"/>
                </a:solidFill>
              </a:rPr>
              <a:t>_____</a:t>
            </a:r>
            <a:r>
              <a:rPr lang="he-IL" sz="3200" b="1"/>
              <a:t> על ידי כך שהם (2) </a:t>
            </a:r>
            <a:r>
              <a:rPr lang="he-IL" sz="3200" b="1">
                <a:solidFill>
                  <a:srgbClr val="FF0000"/>
                </a:solidFill>
              </a:rPr>
              <a:t>______</a:t>
            </a:r>
            <a:r>
              <a:rPr lang="he-IL" sz="3200" b="1"/>
              <a:t> . </a:t>
            </a:r>
          </a:p>
          <a:p>
            <a:pPr marL="0" indent="0">
              <a:lnSpc>
                <a:spcPct val="90000"/>
              </a:lnSpc>
              <a:buFont typeface="Wingdings" pitchFamily="2" charset="2"/>
              <a:buNone/>
            </a:pPr>
            <a:r>
              <a:rPr lang="he-IL" sz="3200" b="1"/>
              <a:t>אטומי אל </a:t>
            </a:r>
            <a:r>
              <a:rPr lang="en-US" sz="3200" b="1"/>
              <a:t>–</a:t>
            </a:r>
            <a:r>
              <a:rPr lang="he-IL" sz="3200" b="1"/>
              <a:t> מתכות נוטים להפוך ליונים (3) </a:t>
            </a:r>
            <a:r>
              <a:rPr lang="he-IL" sz="3200" b="1">
                <a:solidFill>
                  <a:srgbClr val="FF0000"/>
                </a:solidFill>
              </a:rPr>
              <a:t>_____</a:t>
            </a:r>
            <a:r>
              <a:rPr lang="he-IL" sz="3200" b="1"/>
              <a:t> על ידי כך שהם (4) </a:t>
            </a:r>
            <a:r>
              <a:rPr lang="he-IL" sz="3200" b="1">
                <a:solidFill>
                  <a:srgbClr val="FF0000"/>
                </a:solidFill>
              </a:rPr>
              <a:t>_____</a:t>
            </a:r>
            <a:r>
              <a:rPr lang="he-IL" sz="3200" b="1"/>
              <a:t> .</a:t>
            </a:r>
          </a:p>
          <a:p>
            <a:pPr marL="0" indent="0">
              <a:lnSpc>
                <a:spcPct val="90000"/>
              </a:lnSpc>
              <a:buFont typeface="Wingdings" pitchFamily="2" charset="2"/>
              <a:buNone/>
            </a:pPr>
            <a:r>
              <a:rPr lang="he-IL" sz="3200" b="1"/>
              <a:t>בין יונים חיוביים ליונים שליליים קיים כוח (5) </a:t>
            </a:r>
            <a:r>
              <a:rPr lang="he-IL" sz="3200" b="1">
                <a:solidFill>
                  <a:srgbClr val="FF0000"/>
                </a:solidFill>
              </a:rPr>
              <a:t>____</a:t>
            </a:r>
            <a:r>
              <a:rPr lang="he-IL" sz="3200" b="1"/>
              <a:t>, והם יוצרים (6) </a:t>
            </a:r>
            <a:r>
              <a:rPr lang="he-IL" sz="3200" b="1">
                <a:solidFill>
                  <a:srgbClr val="FF0000"/>
                </a:solidFill>
              </a:rPr>
              <a:t>_____</a:t>
            </a:r>
            <a:r>
              <a:rPr lang="he-IL" sz="3200" b="1"/>
              <a:t> .</a:t>
            </a:r>
            <a:endParaRPr lang="he-IL" sz="3200" b="1" u="sng"/>
          </a:p>
        </p:txBody>
      </p:sp>
      <p:sp>
        <p:nvSpPr>
          <p:cNvPr id="451588" name="Text Box 4"/>
          <p:cNvSpPr txBox="1">
            <a:spLocks noChangeArrowheads="1"/>
          </p:cNvSpPr>
          <p:nvPr/>
        </p:nvSpPr>
        <p:spPr bwMode="auto">
          <a:xfrm>
            <a:off x="468313" y="1376363"/>
            <a:ext cx="8027987" cy="1260475"/>
          </a:xfrm>
          <a:prstGeom prst="rect">
            <a:avLst/>
          </a:prstGeom>
          <a:solidFill>
            <a:srgbClr val="FFFFFF">
              <a:alpha val="50000"/>
            </a:srgbClr>
          </a:solidFill>
          <a:ln w="3810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he-IL" sz="2400">
                <a:solidFill>
                  <a:srgbClr val="FF0000"/>
                </a:solidFill>
              </a:rPr>
              <a:t>מחסן מילים:</a:t>
            </a:r>
            <a:r>
              <a:rPr lang="he-IL" sz="2400"/>
              <a:t> קשר יוני, מקבלים אלקטרונים, שליליים, יונים, אלקטרונים, חיוביים, משיכה, תמיסה יונית, מוסרים אלקטרונים, תרכובת יונית, אלקטרודה חיובית, אלקטרודה שלילית.</a:t>
            </a:r>
            <a:endParaRPr lang="en-US" sz="2400"/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MagiClass,-,Display Only,A,0,0,0,0,Yes,E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2611" name="Rectangle 3"/>
          <p:cNvSpPr>
            <a:spLocks noGrp="1" noChangeArrowheads="1"/>
          </p:cNvSpPr>
          <p:nvPr>
            <p:ph idx="1"/>
          </p:nvPr>
        </p:nvSpPr>
        <p:spPr>
          <a:xfrm>
            <a:off x="468313" y="1809750"/>
            <a:ext cx="8424862" cy="4319588"/>
          </a:xfrm>
          <a:solidFill>
            <a:schemeClr val="bg1">
              <a:alpha val="60001"/>
            </a:schemeClr>
          </a:solidFill>
        </p:spPr>
        <p:txBody>
          <a:bodyPr/>
          <a:lstStyle/>
          <a:p>
            <a:pPr marL="0" indent="0">
              <a:lnSpc>
                <a:spcPct val="110000"/>
              </a:lnSpc>
              <a:buFont typeface="Wingdings" pitchFamily="2" charset="2"/>
              <a:buNone/>
            </a:pPr>
            <a:r>
              <a:rPr lang="he-IL" sz="3200" b="1"/>
              <a:t>התרכובת המתקבלת נקראת (7) </a:t>
            </a:r>
            <a:r>
              <a:rPr lang="he-IL" sz="3200" b="1">
                <a:solidFill>
                  <a:srgbClr val="FF0000"/>
                </a:solidFill>
              </a:rPr>
              <a:t>_______</a:t>
            </a:r>
            <a:r>
              <a:rPr lang="he-IL" sz="3200" b="1"/>
              <a:t> , וכשממיסים אותה במים מתקבלת (8) </a:t>
            </a:r>
            <a:r>
              <a:rPr lang="he-IL" sz="3200" b="1">
                <a:solidFill>
                  <a:srgbClr val="FF0000"/>
                </a:solidFill>
              </a:rPr>
              <a:t>_____</a:t>
            </a:r>
            <a:r>
              <a:rPr lang="he-IL" sz="3200" b="1"/>
              <a:t> . במעגל חשמלי סגור: הזרם החשמלי במוליכים הוא זרם של (9) </a:t>
            </a:r>
            <a:r>
              <a:rPr lang="he-IL" sz="3200" b="1">
                <a:solidFill>
                  <a:srgbClr val="FF0000"/>
                </a:solidFill>
              </a:rPr>
              <a:t>______</a:t>
            </a:r>
            <a:r>
              <a:rPr lang="he-IL" sz="3200" b="1"/>
              <a:t> . הזרם החשמלי בתמיסה הוא זרם של (10) </a:t>
            </a:r>
            <a:r>
              <a:rPr lang="he-IL" sz="3200" b="1">
                <a:solidFill>
                  <a:srgbClr val="FF0000"/>
                </a:solidFill>
              </a:rPr>
              <a:t>__________</a:t>
            </a:r>
            <a:r>
              <a:rPr lang="he-IL" sz="3200" b="1"/>
              <a:t> . היונים החיוביים שבתמיסה נמשכים ל- (11) </a:t>
            </a:r>
            <a:r>
              <a:rPr lang="he-IL" sz="3200" b="1">
                <a:solidFill>
                  <a:srgbClr val="FF0000"/>
                </a:solidFill>
              </a:rPr>
              <a:t>_____</a:t>
            </a:r>
            <a:r>
              <a:rPr lang="he-IL" sz="3200" b="1"/>
              <a:t> , והיונים השליליים שבתמיסה נמשכים ל- (12) </a:t>
            </a:r>
            <a:r>
              <a:rPr lang="he-IL" sz="3200" b="1">
                <a:solidFill>
                  <a:srgbClr val="FF0000"/>
                </a:solidFill>
              </a:rPr>
              <a:t>______</a:t>
            </a:r>
            <a:r>
              <a:rPr lang="he-IL" sz="3200" b="1"/>
              <a:t> .</a:t>
            </a:r>
            <a:endParaRPr lang="en-US" sz="3200" b="1"/>
          </a:p>
        </p:txBody>
      </p:sp>
      <p:sp>
        <p:nvSpPr>
          <p:cNvPr id="452614" name="Text Box 6"/>
          <p:cNvSpPr txBox="1">
            <a:spLocks noChangeArrowheads="1"/>
          </p:cNvSpPr>
          <p:nvPr/>
        </p:nvSpPr>
        <p:spPr bwMode="auto">
          <a:xfrm>
            <a:off x="647700" y="476250"/>
            <a:ext cx="8027988" cy="1260475"/>
          </a:xfrm>
          <a:prstGeom prst="rect">
            <a:avLst/>
          </a:prstGeom>
          <a:solidFill>
            <a:srgbClr val="FFFFFF">
              <a:alpha val="50000"/>
            </a:srgbClr>
          </a:solidFill>
          <a:ln w="3810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he-IL" sz="2400">
                <a:solidFill>
                  <a:srgbClr val="FF0000"/>
                </a:solidFill>
              </a:rPr>
              <a:t>מחסן מילים:</a:t>
            </a:r>
            <a:r>
              <a:rPr lang="he-IL" sz="2400"/>
              <a:t> קשר יוני, מקבלים אלקטרונים, שליליים, יונים, אלקטרונים, חיוביים, משיכה, תמיסה יונית, מוסרים אלקטרונים, תרכובת יונית, אלקטרודה חיובית, אלקטרודה שלילית.</a:t>
            </a:r>
            <a:endParaRPr lang="en-US" sz="2400"/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094" name="AutoShape 6"/>
          <p:cNvSpPr>
            <a:spLocks noGrp="1" noChangeArrowheads="1"/>
          </p:cNvSpPr>
          <p:nvPr>
            <p:ph type="title"/>
          </p:nvPr>
        </p:nvSpPr>
        <p:spPr>
          <a:xfrm>
            <a:off x="2592388" y="620713"/>
            <a:ext cx="4040187" cy="730250"/>
          </a:xfrm>
          <a:solidFill>
            <a:schemeClr val="accent1"/>
          </a:solidFill>
          <a:ln>
            <a:solidFill>
              <a:schemeClr val="tx1"/>
            </a:solidFill>
          </a:ln>
        </p:spPr>
        <p:txBody>
          <a:bodyPr>
            <a:spAutoFit/>
          </a:bodyPr>
          <a:lstStyle/>
          <a:p>
            <a:pPr algn="ctr"/>
            <a:r>
              <a:rPr lang="he-IL" sz="40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עבודת בית</a:t>
            </a:r>
            <a:endParaRPr lang="en-US" sz="400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345097" name="Text Box 9"/>
          <p:cNvSpPr txBox="1">
            <a:spLocks noChangeArrowheads="1"/>
          </p:cNvSpPr>
          <p:nvPr/>
        </p:nvSpPr>
        <p:spPr bwMode="auto">
          <a:xfrm>
            <a:off x="1800225" y="1989138"/>
            <a:ext cx="5976938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345099" name="Text Box 11"/>
          <p:cNvSpPr txBox="1">
            <a:spLocks noChangeArrowheads="1"/>
          </p:cNvSpPr>
          <p:nvPr/>
        </p:nvSpPr>
        <p:spPr bwMode="auto">
          <a:xfrm>
            <a:off x="142875" y="1628775"/>
            <a:ext cx="8785225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>
              <a:spcBef>
                <a:spcPct val="50000"/>
              </a:spcBef>
            </a:pPr>
            <a:r>
              <a:rPr lang="he-IL" u="sng">
                <a:solidFill>
                  <a:srgbClr val="FF0000"/>
                </a:solidFill>
              </a:rPr>
              <a:t>בתמיסת נחושת ברומית מצויים יוני נחושת חיוביים.</a:t>
            </a:r>
            <a:r>
              <a:rPr lang="he-IL">
                <a:solidFill>
                  <a:srgbClr val="FF0000"/>
                </a:solidFill>
              </a:rPr>
              <a:t> </a:t>
            </a:r>
            <a:endParaRPr lang="en-US">
              <a:solidFill>
                <a:srgbClr val="FF0000"/>
              </a:solidFill>
            </a:endParaRPr>
          </a:p>
        </p:txBody>
      </p:sp>
      <p:sp>
        <p:nvSpPr>
          <p:cNvPr id="345100" name="Text Box 12"/>
          <p:cNvSpPr txBox="1">
            <a:spLocks noChangeArrowheads="1"/>
          </p:cNvSpPr>
          <p:nvPr/>
        </p:nvSpPr>
        <p:spPr bwMode="auto">
          <a:xfrm>
            <a:off x="-179388" y="2420938"/>
            <a:ext cx="8820151" cy="3144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>
              <a:spcBef>
                <a:spcPct val="50000"/>
              </a:spcBef>
            </a:pPr>
            <a:r>
              <a:rPr lang="he-IL" sz="2800"/>
              <a:t>א</a:t>
            </a:r>
            <a:r>
              <a:rPr lang="he-IL"/>
              <a:t>. </a:t>
            </a:r>
            <a:r>
              <a:rPr lang="he-IL" sz="2800"/>
              <a:t>לאיזו אלקטרודה ינועו היונים האלה בזמן סגירת המעגל?</a:t>
            </a:r>
          </a:p>
          <a:p>
            <a:pPr>
              <a:spcBef>
                <a:spcPct val="50000"/>
              </a:spcBef>
            </a:pPr>
            <a:r>
              <a:rPr lang="he-IL" sz="2800"/>
              <a:t>ב. מהי השפעת האלקטרודה החיובית על יוני הנחושת?</a:t>
            </a:r>
          </a:p>
          <a:p>
            <a:pPr>
              <a:spcBef>
                <a:spcPct val="50000"/>
              </a:spcBef>
            </a:pPr>
            <a:r>
              <a:rPr lang="he-IL" sz="2800"/>
              <a:t>ג. מהו סימנם של יוני הברום?</a:t>
            </a:r>
            <a:r>
              <a:rPr lang="en-US" sz="2800"/>
              <a:t> </a:t>
            </a:r>
            <a:endParaRPr lang="he-IL" sz="2800"/>
          </a:p>
          <a:p>
            <a:pPr>
              <a:spcBef>
                <a:spcPct val="50000"/>
              </a:spcBef>
            </a:pPr>
            <a:r>
              <a:rPr lang="he-IL" sz="2800"/>
              <a:t>ד. מה קורה ליוני הברום בהגיעם לאלקטרודה אליה הם </a:t>
            </a:r>
          </a:p>
          <a:p>
            <a:pPr>
              <a:spcBef>
                <a:spcPct val="50000"/>
              </a:spcBef>
            </a:pPr>
            <a:r>
              <a:rPr lang="he-IL" sz="2800"/>
              <a:t>    נמשכים?</a:t>
            </a:r>
            <a:endParaRPr lang="en-US" sz="280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2674" name="AutoShape 2"/>
          <p:cNvSpPr>
            <a:spLocks noGrp="1" noChangeArrowheads="1"/>
          </p:cNvSpPr>
          <p:nvPr>
            <p:ph type="title"/>
          </p:nvPr>
        </p:nvSpPr>
        <p:spPr>
          <a:xfrm>
            <a:off x="143508" y="407253"/>
            <a:ext cx="8748971" cy="608040"/>
          </a:xfrm>
          <a:solidFill>
            <a:schemeClr val="accent1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he-IL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שינויים באנרגיה: המרות אנרגיה ומעברי אנרגיה</a:t>
            </a:r>
            <a:endParaRPr lang="en-US" sz="3200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412675" name="Rectangle 3"/>
          <p:cNvSpPr>
            <a:spLocks noGrp="1" noChangeArrowheads="1"/>
          </p:cNvSpPr>
          <p:nvPr>
            <p:ph idx="1"/>
          </p:nvPr>
        </p:nvSpPr>
        <p:spPr>
          <a:xfrm>
            <a:off x="792163" y="1304925"/>
            <a:ext cx="7693025" cy="4140299"/>
          </a:xfrm>
        </p:spPr>
        <p:txBody>
          <a:bodyPr/>
          <a:lstStyle/>
          <a:p>
            <a:pPr marL="0" indent="0">
              <a:lnSpc>
                <a:spcPct val="90000"/>
              </a:lnSpc>
              <a:spcBef>
                <a:spcPct val="10000"/>
              </a:spcBef>
              <a:buFont typeface="Wingdings" pitchFamily="2" charset="2"/>
              <a:buNone/>
            </a:pPr>
            <a:r>
              <a:rPr lang="he-IL" sz="2000" b="1" dirty="0"/>
              <a:t>א. אנרגיה ניתנת לשינוי מסוג לסוג דבר הנקרא המרת אנרגיה.</a:t>
            </a:r>
          </a:p>
          <a:p>
            <a:pPr marL="0" indent="0">
              <a:lnSpc>
                <a:spcPct val="90000"/>
              </a:lnSpc>
              <a:spcBef>
                <a:spcPct val="10000"/>
              </a:spcBef>
              <a:buFont typeface="Wingdings" pitchFamily="2" charset="2"/>
              <a:buNone/>
            </a:pPr>
            <a:r>
              <a:rPr lang="he-IL" sz="2000" b="1" dirty="0"/>
              <a:t>    </a:t>
            </a:r>
            <a:r>
              <a:rPr lang="he-IL" sz="2000" b="1" dirty="0">
                <a:solidFill>
                  <a:srgbClr val="FF0000"/>
                </a:solidFill>
              </a:rPr>
              <a:t>אלו המרות אנרגיה אתה מזהה בדוגמאות הבאות: </a:t>
            </a:r>
          </a:p>
          <a:p>
            <a:pPr marL="0" indent="0">
              <a:lnSpc>
                <a:spcPct val="90000"/>
              </a:lnSpc>
              <a:spcBef>
                <a:spcPct val="10000"/>
              </a:spcBef>
              <a:buFont typeface="Wingdings" pitchFamily="2" charset="2"/>
              <a:buNone/>
            </a:pPr>
            <a:r>
              <a:rPr lang="he-IL" sz="2000" b="1" dirty="0">
                <a:solidFill>
                  <a:srgbClr val="FF0000"/>
                </a:solidFill>
              </a:rPr>
              <a:t>   ילד רץ, מכונית נוסעת, נורה חשמלית דולקת, פצצה מתפוצצת, אבן </a:t>
            </a:r>
          </a:p>
          <a:p>
            <a:pPr marL="0" indent="0">
              <a:lnSpc>
                <a:spcPct val="90000"/>
              </a:lnSpc>
              <a:spcBef>
                <a:spcPct val="10000"/>
              </a:spcBef>
              <a:buFont typeface="Wingdings" pitchFamily="2" charset="2"/>
              <a:buNone/>
            </a:pPr>
            <a:r>
              <a:rPr lang="he-IL" sz="2000" b="1" dirty="0">
                <a:solidFill>
                  <a:srgbClr val="FF0000"/>
                </a:solidFill>
              </a:rPr>
              <a:t>   נופלת מגובה, מכונית מתחממת באור השמש.</a:t>
            </a:r>
          </a:p>
          <a:p>
            <a:pPr marL="0" indent="0">
              <a:lnSpc>
                <a:spcPct val="90000"/>
              </a:lnSpc>
              <a:spcBef>
                <a:spcPct val="10000"/>
              </a:spcBef>
              <a:buFont typeface="Wingdings" pitchFamily="2" charset="2"/>
              <a:buNone/>
            </a:pPr>
            <a:r>
              <a:rPr lang="he-IL" sz="2000" b="1" dirty="0"/>
              <a:t>ב. אנרגיה ניתנת להעברה מגוף לגוף לדוגמה מהיד החמה לשולחן הקר,  </a:t>
            </a:r>
          </a:p>
          <a:p>
            <a:pPr marL="0" indent="0">
              <a:lnSpc>
                <a:spcPct val="90000"/>
              </a:lnSpc>
              <a:spcBef>
                <a:spcPct val="10000"/>
              </a:spcBef>
              <a:buFont typeface="Wingdings" pitchFamily="2" charset="2"/>
              <a:buNone/>
            </a:pPr>
            <a:r>
              <a:rPr lang="he-IL" sz="2000" b="1" dirty="0"/>
              <a:t>    מהגוף החם </a:t>
            </a:r>
            <a:r>
              <a:rPr lang="he-IL" sz="2000" b="1" dirty="0" err="1"/>
              <a:t>לאויר</a:t>
            </a:r>
            <a:r>
              <a:rPr lang="he-IL" sz="2000" b="1" dirty="0"/>
              <a:t> הקר </a:t>
            </a:r>
            <a:r>
              <a:rPr lang="he-IL" sz="2000" b="1" dirty="0" err="1"/>
              <a:t>וכו</a:t>
            </a:r>
            <a:r>
              <a:rPr lang="he-IL" sz="2000" b="1" dirty="0"/>
              <a:t>..</a:t>
            </a:r>
          </a:p>
          <a:p>
            <a:pPr marL="0" indent="0">
              <a:lnSpc>
                <a:spcPct val="90000"/>
              </a:lnSpc>
              <a:spcBef>
                <a:spcPct val="10000"/>
              </a:spcBef>
              <a:buFont typeface="Wingdings" pitchFamily="2" charset="2"/>
              <a:buNone/>
            </a:pPr>
            <a:endParaRPr lang="he-IL" sz="2000" b="1" dirty="0"/>
          </a:p>
          <a:p>
            <a:pPr marL="0" indent="0">
              <a:lnSpc>
                <a:spcPct val="90000"/>
              </a:lnSpc>
              <a:spcBef>
                <a:spcPct val="10000"/>
              </a:spcBef>
              <a:buFont typeface="Wingdings" pitchFamily="2" charset="2"/>
              <a:buNone/>
            </a:pPr>
            <a:r>
              <a:rPr lang="he-IL" sz="2000" b="1" u="sng" dirty="0">
                <a:solidFill>
                  <a:srgbClr val="A50021"/>
                </a:solidFill>
              </a:rPr>
              <a:t>חוק שימור האנרגיה:</a:t>
            </a:r>
          </a:p>
          <a:p>
            <a:pPr marL="0" indent="0">
              <a:lnSpc>
                <a:spcPct val="90000"/>
              </a:lnSpc>
              <a:spcBef>
                <a:spcPct val="10000"/>
              </a:spcBef>
              <a:buFont typeface="Wingdings" pitchFamily="2" charset="2"/>
              <a:buNone/>
            </a:pPr>
            <a:r>
              <a:rPr lang="he-IL" sz="2000" b="1" dirty="0"/>
              <a:t>כאשר אנרגיה משנה צורה או עוברת מגוף אל גוף הכמות הכוללת שלה </a:t>
            </a:r>
            <a:r>
              <a:rPr lang="he-IL" sz="2000" b="1" u="sng" dirty="0"/>
              <a:t>נשארת קבועה.</a:t>
            </a:r>
          </a:p>
          <a:p>
            <a:pPr marL="0" indent="0">
              <a:lnSpc>
                <a:spcPct val="90000"/>
              </a:lnSpc>
              <a:spcBef>
                <a:spcPct val="10000"/>
              </a:spcBef>
              <a:buFont typeface="Wingdings" pitchFamily="2" charset="2"/>
              <a:buNone/>
            </a:pPr>
            <a:r>
              <a:rPr lang="he-IL" sz="2000" b="1" u="sng" dirty="0">
                <a:solidFill>
                  <a:srgbClr val="C00000"/>
                </a:solidFill>
              </a:rPr>
              <a:t>אנרגיה לא הולכת לאיבוד ולא נוצרת יש מאין.</a:t>
            </a:r>
          </a:p>
          <a:p>
            <a:pPr marL="0" indent="0">
              <a:lnSpc>
                <a:spcPct val="90000"/>
              </a:lnSpc>
              <a:spcBef>
                <a:spcPct val="10000"/>
              </a:spcBef>
              <a:buFont typeface="Wingdings" pitchFamily="2" charset="2"/>
              <a:buNone/>
            </a:pPr>
            <a:endParaRPr lang="he-IL" sz="2000" b="1" u="sng" dirty="0">
              <a:solidFill>
                <a:srgbClr val="C00000"/>
              </a:solidFill>
            </a:endParaRPr>
          </a:p>
          <a:p>
            <a:pPr marL="0" indent="0">
              <a:lnSpc>
                <a:spcPct val="90000"/>
              </a:lnSpc>
              <a:spcBef>
                <a:spcPct val="10000"/>
              </a:spcBef>
              <a:buFont typeface="Wingdings" pitchFamily="2" charset="2"/>
              <a:buNone/>
            </a:pPr>
            <a:r>
              <a:rPr lang="he-IL" sz="2000" b="1" dirty="0"/>
              <a:t>פעילות דיגיטלית -11</a:t>
            </a:r>
          </a:p>
          <a:p>
            <a:pPr marL="0" indent="0">
              <a:lnSpc>
                <a:spcPct val="90000"/>
              </a:lnSpc>
              <a:spcBef>
                <a:spcPct val="10000"/>
              </a:spcBef>
              <a:buFont typeface="Wingdings" pitchFamily="2" charset="2"/>
              <a:buNone/>
            </a:pPr>
            <a:endParaRPr lang="he-IL" sz="2000" b="1" dirty="0"/>
          </a:p>
          <a:p>
            <a:pPr marL="0" indent="0">
              <a:lnSpc>
                <a:spcPct val="90000"/>
              </a:lnSpc>
              <a:spcBef>
                <a:spcPct val="10000"/>
              </a:spcBef>
              <a:buFont typeface="Wingdings" pitchFamily="2" charset="2"/>
              <a:buNone/>
            </a:pPr>
            <a:endParaRPr lang="he-IL" sz="2000" b="1" dirty="0"/>
          </a:p>
          <a:p>
            <a:pPr marL="0" indent="0">
              <a:lnSpc>
                <a:spcPct val="90000"/>
              </a:lnSpc>
              <a:spcBef>
                <a:spcPct val="10000"/>
              </a:spcBef>
              <a:buFont typeface="Wingdings" pitchFamily="2" charset="2"/>
              <a:buNone/>
            </a:pPr>
            <a:endParaRPr lang="he-IL" sz="2000" b="1" dirty="0"/>
          </a:p>
        </p:txBody>
      </p:sp>
      <p:pic>
        <p:nvPicPr>
          <p:cNvPr id="412677" name="Picture 5" descr="image007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3508" y="4365104"/>
            <a:ext cx="2197100" cy="1643063"/>
          </a:xfrm>
          <a:prstGeom prst="rect">
            <a:avLst/>
          </a:prstGeom>
          <a:noFill/>
          <a:effectLst>
            <a:outerShdw dist="45791" dir="12821404" algn="ctr" rotWithShape="0">
              <a:srgbClr val="808080">
                <a:alpha val="50000"/>
              </a:srgbClr>
            </a:outerShdw>
          </a:effec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תמונה 9">
            <a:extLst>
              <a:ext uri="{FF2B5EF4-FFF2-40B4-BE49-F238E27FC236}">
                <a16:creationId xmlns:a16="http://schemas.microsoft.com/office/drawing/2014/main" id="{73A44E0C-3A7F-43D1-A99E-1F13E8698697}"/>
              </a:ext>
            </a:extLst>
          </p:cNvPr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576" t="16281" r="27185" b="21297"/>
          <a:stretch/>
        </p:blipFill>
        <p:spPr bwMode="auto">
          <a:xfrm>
            <a:off x="4673313" y="764704"/>
            <a:ext cx="4183163" cy="414046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1" name="תמונה 10">
            <a:extLst>
              <a:ext uri="{FF2B5EF4-FFF2-40B4-BE49-F238E27FC236}">
                <a16:creationId xmlns:a16="http://schemas.microsoft.com/office/drawing/2014/main" id="{E7AA7FE1-A19A-4E97-8F1E-C2EDB939B6E1}"/>
              </a:ext>
            </a:extLst>
          </p:cNvPr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435" t="15541" r="27047" b="21303"/>
          <a:stretch/>
        </p:blipFill>
        <p:spPr bwMode="auto">
          <a:xfrm>
            <a:off x="287524" y="2708920"/>
            <a:ext cx="4183164" cy="331225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6" name="TextBox 5">
            <a:hlinkClick r:id="rId4"/>
            <a:extLst>
              <a:ext uri="{FF2B5EF4-FFF2-40B4-BE49-F238E27FC236}">
                <a16:creationId xmlns:a16="http://schemas.microsoft.com/office/drawing/2014/main" id="{3F1AC3C6-931F-4C1C-9496-39941DD343F8}"/>
              </a:ext>
            </a:extLst>
          </p:cNvPr>
          <p:cNvSpPr txBox="1"/>
          <p:nvPr/>
        </p:nvSpPr>
        <p:spPr>
          <a:xfrm>
            <a:off x="1079612" y="656692"/>
            <a:ext cx="3024336" cy="461665"/>
          </a:xfrm>
          <a:prstGeom prst="rect">
            <a:avLst/>
          </a:prstGeom>
          <a:solidFill>
            <a:schemeClr val="accent2"/>
          </a:solidFill>
        </p:spPr>
        <p:txBody>
          <a:bodyPr wrap="square" rtlCol="1">
            <a:spAutoFit/>
          </a:bodyPr>
          <a:lstStyle/>
          <a:p>
            <a:r>
              <a:rPr lang="he-IL" sz="2400" dirty="0">
                <a:solidFill>
                  <a:srgbClr val="0000FF"/>
                </a:solidFill>
              </a:rPr>
              <a:t>הדמיה כדור בגומה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תמונה 5">
            <a:extLst>
              <a:ext uri="{FF2B5EF4-FFF2-40B4-BE49-F238E27FC236}">
                <a16:creationId xmlns:a16="http://schemas.microsoft.com/office/drawing/2014/main" id="{BCDF458F-B4AE-40BF-A4B9-D8C365961FC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7950" t="15684" r="27951" b="21986"/>
          <a:stretch/>
        </p:blipFill>
        <p:spPr>
          <a:xfrm>
            <a:off x="4752020" y="476672"/>
            <a:ext cx="4032448" cy="3204357"/>
          </a:xfrm>
          <a:prstGeom prst="rect">
            <a:avLst/>
          </a:prstGeom>
        </p:spPr>
      </p:pic>
      <p:pic>
        <p:nvPicPr>
          <p:cNvPr id="7" name="תמונה 6">
            <a:extLst>
              <a:ext uri="{FF2B5EF4-FFF2-40B4-BE49-F238E27FC236}">
                <a16:creationId xmlns:a16="http://schemas.microsoft.com/office/drawing/2014/main" id="{621350F8-5C11-4CF6-90B7-0E362BC4CC9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5588" t="15684" r="24013" b="15683"/>
          <a:stretch/>
        </p:blipFill>
        <p:spPr>
          <a:xfrm>
            <a:off x="139458" y="2636912"/>
            <a:ext cx="4608512" cy="3528393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C33C7873-4AFA-4CD7-A4E6-541B2280EA80}"/>
              </a:ext>
            </a:extLst>
          </p:cNvPr>
          <p:cNvSpPr txBox="1"/>
          <p:nvPr/>
        </p:nvSpPr>
        <p:spPr>
          <a:xfrm>
            <a:off x="323528" y="656692"/>
            <a:ext cx="8136904" cy="5755422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txBody>
          <a:bodyPr wrap="square" rtlCol="1">
            <a:spAutoFit/>
          </a:bodyPr>
          <a:lstStyle/>
          <a:p>
            <a:r>
              <a:rPr lang="he-IL" sz="2400" u="sng" dirty="0">
                <a:solidFill>
                  <a:srgbClr val="C00000"/>
                </a:solidFill>
              </a:rPr>
              <a:t>יחידת מידה של אנרגיה</a:t>
            </a:r>
          </a:p>
          <a:p>
            <a:r>
              <a:rPr lang="he-IL" sz="2000" dirty="0"/>
              <a:t>כדי שנתון מסוים יהיה מדעי הוא חייב להיות מדיד ובעל יחידות מידה.</a:t>
            </a:r>
          </a:p>
          <a:p>
            <a:r>
              <a:rPr lang="he-IL" sz="2000" dirty="0"/>
              <a:t>לדוגמה אורך, משקל, מהירות נפח </a:t>
            </a:r>
            <a:r>
              <a:rPr lang="he-IL" sz="2000" dirty="0" err="1"/>
              <a:t>וכו</a:t>
            </a:r>
            <a:r>
              <a:rPr lang="he-IL" sz="2000" dirty="0"/>
              <a:t>..</a:t>
            </a:r>
          </a:p>
          <a:p>
            <a:r>
              <a:rPr lang="he-IL" sz="2000" dirty="0"/>
              <a:t>כך גם לאנרגיה יש יחידת מידה.</a:t>
            </a:r>
          </a:p>
          <a:p>
            <a:r>
              <a:rPr lang="he-IL" sz="2000" dirty="0"/>
              <a:t>יחידת המידה של אנרגיה נקראת </a:t>
            </a:r>
            <a:r>
              <a:rPr lang="he-IL" sz="2000" dirty="0" err="1"/>
              <a:t>ג'ול</a:t>
            </a:r>
            <a:r>
              <a:rPr lang="he-IL" sz="2000" dirty="0"/>
              <a:t> (</a:t>
            </a:r>
            <a:r>
              <a:rPr lang="en-US" sz="2000" dirty="0"/>
              <a:t>Joule</a:t>
            </a:r>
            <a:r>
              <a:rPr lang="he-IL" sz="2000" dirty="0"/>
              <a:t>) על של שמו של הפיזיקאי ג'יימס </a:t>
            </a:r>
            <a:r>
              <a:rPr lang="he-IL" sz="2000" dirty="0" err="1"/>
              <a:t>ג'ול</a:t>
            </a:r>
            <a:r>
              <a:rPr lang="he-IL" sz="2000" dirty="0"/>
              <a:t> שחי במאה ה- 19.</a:t>
            </a:r>
          </a:p>
          <a:p>
            <a:r>
              <a:rPr lang="he-IL" sz="2000" dirty="0"/>
              <a:t>יחידת אנרגיה נוספת היא קלוריה. 1 קלוריה שווה 4200 </a:t>
            </a:r>
            <a:r>
              <a:rPr lang="he-IL" sz="2000" dirty="0" err="1"/>
              <a:t>ג'ול</a:t>
            </a:r>
            <a:r>
              <a:rPr lang="he-IL" sz="2000" dirty="0"/>
              <a:t>.</a:t>
            </a:r>
          </a:p>
          <a:p>
            <a:endParaRPr lang="he-IL" sz="2000" dirty="0"/>
          </a:p>
          <a:p>
            <a:r>
              <a:rPr lang="he-IL" sz="2400" u="sng" dirty="0">
                <a:solidFill>
                  <a:srgbClr val="C00000"/>
                </a:solidFill>
              </a:rPr>
              <a:t>מסה ומשקל.</a:t>
            </a:r>
          </a:p>
          <a:p>
            <a:r>
              <a:rPr lang="he-IL" sz="2000" u="sng" dirty="0">
                <a:solidFill>
                  <a:schemeClr val="accent4">
                    <a:lumMod val="75000"/>
                    <a:lumOff val="25000"/>
                  </a:schemeClr>
                </a:solidFill>
              </a:rPr>
              <a:t>מסה: </a:t>
            </a:r>
            <a:r>
              <a:rPr lang="he-IL" sz="2000" dirty="0"/>
              <a:t>לכל חומר יש מסה שהיא כמות החומר שהוא מהווה. יחידת המסה היא ק"ג.</a:t>
            </a:r>
          </a:p>
          <a:p>
            <a:r>
              <a:rPr lang="he-IL" sz="2000" u="sng" dirty="0">
                <a:solidFill>
                  <a:schemeClr val="accent4">
                    <a:lumMod val="75000"/>
                    <a:lumOff val="25000"/>
                  </a:schemeClr>
                </a:solidFill>
              </a:rPr>
              <a:t>משקל: </a:t>
            </a:r>
            <a:r>
              <a:rPr lang="he-IL" sz="2000" dirty="0"/>
              <a:t>משקל הוא הכוח שבו גוף נמשך אל כדור הארץ. משקל של הגופים תלוי במסה ובכוח המשיכה של </a:t>
            </a:r>
            <a:r>
              <a:rPr lang="he-IL" sz="2000" dirty="0" err="1"/>
              <a:t>כדוה"א</a:t>
            </a:r>
            <a:r>
              <a:rPr lang="he-IL" sz="2000" dirty="0"/>
              <a:t>.</a:t>
            </a:r>
          </a:p>
          <a:p>
            <a:r>
              <a:rPr lang="he-IL" sz="2000" dirty="0"/>
              <a:t>הקשר בין המשקל למסה הוא בנוסחה </a:t>
            </a:r>
            <a:r>
              <a:rPr lang="en-US" sz="2000" dirty="0"/>
              <a:t>W=mg </a:t>
            </a:r>
            <a:r>
              <a:rPr lang="he-IL" sz="2000" dirty="0"/>
              <a:t>.</a:t>
            </a:r>
          </a:p>
          <a:p>
            <a:r>
              <a:rPr lang="en-US" sz="2000" dirty="0"/>
              <a:t>W</a:t>
            </a:r>
            <a:r>
              <a:rPr lang="he-IL" sz="2000" dirty="0"/>
              <a:t>= משקל </a:t>
            </a:r>
            <a:r>
              <a:rPr lang="he-IL" sz="2000" dirty="0" err="1"/>
              <a:t>בניוטונים</a:t>
            </a:r>
            <a:r>
              <a:rPr lang="he-IL" sz="2000" dirty="0"/>
              <a:t> 1ניוטון=100 גרם</a:t>
            </a:r>
          </a:p>
          <a:p>
            <a:r>
              <a:rPr lang="en-US" sz="2000" dirty="0"/>
              <a:t>m</a:t>
            </a:r>
            <a:r>
              <a:rPr lang="he-IL" sz="2000" dirty="0"/>
              <a:t>= מסה בק"ג.</a:t>
            </a:r>
          </a:p>
          <a:p>
            <a:r>
              <a:rPr lang="en-US" sz="2000" dirty="0"/>
              <a:t>g</a:t>
            </a:r>
            <a:r>
              <a:rPr lang="he-IL" sz="2000" dirty="0"/>
              <a:t>= </a:t>
            </a:r>
            <a:r>
              <a:rPr lang="he-IL" sz="2000" dirty="0" err="1"/>
              <a:t>כח</a:t>
            </a:r>
            <a:r>
              <a:rPr lang="he-IL" sz="2000" dirty="0"/>
              <a:t> המשיכה –ע"פ </a:t>
            </a:r>
            <a:r>
              <a:rPr lang="he-IL" sz="2000" dirty="0" err="1"/>
              <a:t>כדוה"א</a:t>
            </a:r>
            <a:r>
              <a:rPr lang="he-IL" sz="2000" dirty="0"/>
              <a:t> הוא שווה ל – 10 מ'/שנ</a:t>
            </a:r>
            <a:r>
              <a:rPr lang="he-IL" sz="2000" baseline="30000" dirty="0"/>
              <a:t>2</a:t>
            </a:r>
          </a:p>
          <a:p>
            <a:endParaRPr lang="he-IL" sz="2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Capsules">
  <a:themeElements>
    <a:clrScheme name="Capsules 1">
      <a:dk1>
        <a:srgbClr val="003366"/>
      </a:dk1>
      <a:lt1>
        <a:srgbClr val="FFFFFF"/>
      </a:lt1>
      <a:dk2>
        <a:srgbClr val="006666"/>
      </a:dk2>
      <a:lt2>
        <a:srgbClr val="666699"/>
      </a:lt2>
      <a:accent1>
        <a:srgbClr val="33CCCC"/>
      </a:accent1>
      <a:accent2>
        <a:srgbClr val="99CC99"/>
      </a:accent2>
      <a:accent3>
        <a:srgbClr val="FFFFFF"/>
      </a:accent3>
      <a:accent4>
        <a:srgbClr val="002A56"/>
      </a:accent4>
      <a:accent5>
        <a:srgbClr val="ADE2E2"/>
      </a:accent5>
      <a:accent6>
        <a:srgbClr val="8AB98A"/>
      </a:accent6>
      <a:hlink>
        <a:srgbClr val="003366"/>
      </a:hlink>
      <a:folHlink>
        <a:srgbClr val="CC99FF"/>
      </a:folHlink>
    </a:clrScheme>
    <a:fontScheme name="Capsules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0000" tIns="46800" rIns="90000" bIns="46800" numCol="1" anchor="t" anchorCtr="0" compatLnSpc="1">
        <a:prstTxWarp prst="textNoShape">
          <a:avLst/>
        </a:prstTxWarp>
        <a:spAutoFit/>
      </a:bodyPr>
      <a:lstStyle>
        <a:defPPr marL="0" marR="0" indent="0" algn="r" defTabSz="914400" rtl="1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he-IL" sz="32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cs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0000" tIns="46800" rIns="90000" bIns="46800" numCol="1" anchor="t" anchorCtr="0" compatLnSpc="1">
        <a:prstTxWarp prst="textNoShape">
          <a:avLst/>
        </a:prstTxWarp>
        <a:spAutoFit/>
      </a:bodyPr>
      <a:lstStyle>
        <a:defPPr marL="0" marR="0" indent="0" algn="r" defTabSz="914400" rtl="1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he-IL" sz="32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cs typeface="Arial" pitchFamily="34" charset="0"/>
          </a:defRPr>
        </a:defPPr>
      </a:lstStyle>
    </a:lnDef>
  </a:objectDefaults>
  <a:extraClrSchemeLst>
    <a:extraClrScheme>
      <a:clrScheme name="Capsules 1">
        <a:dk1>
          <a:srgbClr val="003366"/>
        </a:dk1>
        <a:lt1>
          <a:srgbClr val="FFFFFF"/>
        </a:lt1>
        <a:dk2>
          <a:srgbClr val="006666"/>
        </a:dk2>
        <a:lt2>
          <a:srgbClr val="666699"/>
        </a:lt2>
        <a:accent1>
          <a:srgbClr val="33CCCC"/>
        </a:accent1>
        <a:accent2>
          <a:srgbClr val="99CC99"/>
        </a:accent2>
        <a:accent3>
          <a:srgbClr val="FFFFFF"/>
        </a:accent3>
        <a:accent4>
          <a:srgbClr val="002A56"/>
        </a:accent4>
        <a:accent5>
          <a:srgbClr val="ADE2E2"/>
        </a:accent5>
        <a:accent6>
          <a:srgbClr val="8AB98A"/>
        </a:accent6>
        <a:hlink>
          <a:srgbClr val="003366"/>
        </a:hlink>
        <a:folHlink>
          <a:srgbClr val="CC99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apsules 2">
        <a:dk1>
          <a:srgbClr val="000000"/>
        </a:dk1>
        <a:lt1>
          <a:srgbClr val="FFFFFF"/>
        </a:lt1>
        <a:dk2>
          <a:srgbClr val="000000"/>
        </a:dk2>
        <a:lt2>
          <a:srgbClr val="808000"/>
        </a:lt2>
        <a:accent1>
          <a:srgbClr val="FFCC99"/>
        </a:accent1>
        <a:accent2>
          <a:srgbClr val="99CC00"/>
        </a:accent2>
        <a:accent3>
          <a:srgbClr val="FFFFFF"/>
        </a:accent3>
        <a:accent4>
          <a:srgbClr val="000000"/>
        </a:accent4>
        <a:accent5>
          <a:srgbClr val="FFE2CA"/>
        </a:accent5>
        <a:accent6>
          <a:srgbClr val="8AB900"/>
        </a:accent6>
        <a:hlink>
          <a:srgbClr val="336600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apsules 3">
        <a:dk1>
          <a:srgbClr val="006699"/>
        </a:dk1>
        <a:lt1>
          <a:srgbClr val="FFFFFF"/>
        </a:lt1>
        <a:dk2>
          <a:srgbClr val="6699FF"/>
        </a:dk2>
        <a:lt2>
          <a:srgbClr val="FFFFFF"/>
        </a:lt2>
        <a:accent1>
          <a:srgbClr val="33CCCC"/>
        </a:accent1>
        <a:accent2>
          <a:srgbClr val="006699"/>
        </a:accent2>
        <a:accent3>
          <a:srgbClr val="B8CAFF"/>
        </a:accent3>
        <a:accent4>
          <a:srgbClr val="DADADA"/>
        </a:accent4>
        <a:accent5>
          <a:srgbClr val="ADE2E2"/>
        </a:accent5>
        <a:accent6>
          <a:srgbClr val="005C8A"/>
        </a:accent6>
        <a:hlink>
          <a:srgbClr val="99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apsules 4">
        <a:dk1>
          <a:srgbClr val="000000"/>
        </a:dk1>
        <a:lt1>
          <a:srgbClr val="FFFFFF"/>
        </a:lt1>
        <a:dk2>
          <a:srgbClr val="9900CC"/>
        </a:dk2>
        <a:lt2>
          <a:srgbClr val="006600"/>
        </a:lt2>
        <a:accent1>
          <a:srgbClr val="33CC33"/>
        </a:accent1>
        <a:accent2>
          <a:srgbClr val="FFCC66"/>
        </a:accent2>
        <a:accent3>
          <a:srgbClr val="FFFFFF"/>
        </a:accent3>
        <a:accent4>
          <a:srgbClr val="000000"/>
        </a:accent4>
        <a:accent5>
          <a:srgbClr val="ADE2AD"/>
        </a:accent5>
        <a:accent6>
          <a:srgbClr val="E7B95C"/>
        </a:accent6>
        <a:hlink>
          <a:srgbClr val="0033CC"/>
        </a:hlink>
        <a:folHlink>
          <a:srgbClr val="CC00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apsules 5">
        <a:dk1>
          <a:srgbClr val="000066"/>
        </a:dk1>
        <a:lt1>
          <a:srgbClr val="FFFFFF"/>
        </a:lt1>
        <a:dk2>
          <a:srgbClr val="336699"/>
        </a:dk2>
        <a:lt2>
          <a:srgbClr val="FFFFEB"/>
        </a:lt2>
        <a:accent1>
          <a:srgbClr val="99CCFF"/>
        </a:accent1>
        <a:accent2>
          <a:srgbClr val="9999FF"/>
        </a:accent2>
        <a:accent3>
          <a:srgbClr val="ADB8CA"/>
        </a:accent3>
        <a:accent4>
          <a:srgbClr val="DADADA"/>
        </a:accent4>
        <a:accent5>
          <a:srgbClr val="CAE2FF"/>
        </a:accent5>
        <a:accent6>
          <a:srgbClr val="8A8AE7"/>
        </a:accent6>
        <a:hlink>
          <a:srgbClr val="CCCCFF"/>
        </a:hlink>
        <a:folHlink>
          <a:srgbClr val="C68D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apsules 6">
        <a:dk1>
          <a:srgbClr val="808000"/>
        </a:dk1>
        <a:lt1>
          <a:srgbClr val="FFFFFF"/>
        </a:lt1>
        <a:dk2>
          <a:srgbClr val="006666"/>
        </a:dk2>
        <a:lt2>
          <a:srgbClr val="FFFFFF"/>
        </a:lt2>
        <a:accent1>
          <a:srgbClr val="FFCC66"/>
        </a:accent1>
        <a:accent2>
          <a:srgbClr val="00ACA8"/>
        </a:accent2>
        <a:accent3>
          <a:srgbClr val="AAB8B8"/>
        </a:accent3>
        <a:accent4>
          <a:srgbClr val="DADADA"/>
        </a:accent4>
        <a:accent5>
          <a:srgbClr val="FFE2B8"/>
        </a:accent5>
        <a:accent6>
          <a:srgbClr val="009B98"/>
        </a:accent6>
        <a:hlink>
          <a:srgbClr val="CCCC00"/>
        </a:hlink>
        <a:folHlink>
          <a:srgbClr val="33CC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apsules 7">
        <a:dk1>
          <a:srgbClr val="FFFFCC"/>
        </a:dk1>
        <a:lt1>
          <a:srgbClr val="FFFFFF"/>
        </a:lt1>
        <a:dk2>
          <a:srgbClr val="660033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B8AAAD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FFCC00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apsules 8">
        <a:dk1>
          <a:srgbClr val="FF0000"/>
        </a:dk1>
        <a:lt1>
          <a:srgbClr val="FFFFFF"/>
        </a:lt1>
        <a:dk2>
          <a:srgbClr val="000000"/>
        </a:dk2>
        <a:lt2>
          <a:srgbClr val="FFFFFF"/>
        </a:lt2>
        <a:accent1>
          <a:srgbClr val="FFCC00"/>
        </a:accent1>
        <a:accent2>
          <a:srgbClr val="CC3300"/>
        </a:accent2>
        <a:accent3>
          <a:srgbClr val="AAAAAA"/>
        </a:accent3>
        <a:accent4>
          <a:srgbClr val="DADADA"/>
        </a:accent4>
        <a:accent5>
          <a:srgbClr val="FFE2AA"/>
        </a:accent5>
        <a:accent6>
          <a:srgbClr val="B92D00"/>
        </a:accent6>
        <a:hlink>
          <a:srgbClr val="FF6600"/>
        </a:hlink>
        <a:folHlink>
          <a:srgbClr val="FF7C8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13449</TotalTime>
  <Words>2253</Words>
  <Application>Microsoft Office PowerPoint</Application>
  <PresentationFormat>‫הצגה על המסך (4:3)</PresentationFormat>
  <Paragraphs>349</Paragraphs>
  <Slides>53</Slides>
  <Notes>0</Notes>
  <HiddenSlides>0</HiddenSlides>
  <MMClips>0</MMClips>
  <ScaleCrop>false</ScaleCrop>
  <HeadingPairs>
    <vt:vector size="6" baseType="variant">
      <vt:variant>
        <vt:lpstr>גופנים בשימוש</vt:lpstr>
      </vt:variant>
      <vt:variant>
        <vt:i4>6</vt:i4>
      </vt:variant>
      <vt:variant>
        <vt:lpstr>ערכת נושא</vt:lpstr>
      </vt:variant>
      <vt:variant>
        <vt:i4>1</vt:i4>
      </vt:variant>
      <vt:variant>
        <vt:lpstr>כותרות שקופיות</vt:lpstr>
      </vt:variant>
      <vt:variant>
        <vt:i4>53</vt:i4>
      </vt:variant>
    </vt:vector>
  </HeadingPairs>
  <TitlesOfParts>
    <vt:vector size="60" baseType="lpstr">
      <vt:lpstr>Arial</vt:lpstr>
      <vt:lpstr>Arimo</vt:lpstr>
      <vt:lpstr>Cambria Math</vt:lpstr>
      <vt:lpstr>Narkisim</vt:lpstr>
      <vt:lpstr>Wingdings</vt:lpstr>
      <vt:lpstr>yakov</vt:lpstr>
      <vt:lpstr>Capsules</vt:lpstr>
      <vt:lpstr>פיזיקה כתה ט' אנרגיה</vt:lpstr>
      <vt:lpstr>מהי פיזיקה?</vt:lpstr>
      <vt:lpstr>הנדסה: תחום העוסק ביישומים של הפיזיקה כדי לתת מענה לצרכי האדם.  לדוגמה: מנוע מכונית, מכשיר הרנטגן, מזגן  וכו.. מטרת הטכנולוגיה: שיפור איכות החיים של האדם. שמוש בטכנולוגיות מקטין את שימוש האדם באנרגיית הגוף. ( מכונית, חריש, ניסור וכו..) אך אליה וקוץ בה. שימוש בטכנולוגיות צורך שימוש באנרגיה שרובה מופקת מדלקים המזהמים את הסביבה. לכן המטרה היא לעבור לשימוש באנרגיות ידידותיות לסביבה בעיקר אנרגיה סולרית.</vt:lpstr>
      <vt:lpstr>אנרגיה...</vt:lpstr>
      <vt:lpstr>מצגת של PowerPoint‏</vt:lpstr>
      <vt:lpstr>שינויים באנרגיה: המרות אנרגיה ומעברי אנרגיה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שנו את המעגל, כך שעם סגירת המתג תדלוק הנורה ברציפות. הסבירו כיצד פתר שינוי המעגל את הבעיה.</vt:lpstr>
      <vt:lpstr>מצגת של PowerPoint‏</vt:lpstr>
      <vt:lpstr>מצגת של PowerPoint‏</vt:lpstr>
      <vt:lpstr>תנועת יונים  או - מה קורה בתמיסות?</vt:lpstr>
      <vt:lpstr>סוכר מתמוסס במים.  התמיסה איננה מוליכה חשמל.</vt:lpstr>
      <vt:lpstr>"נחושת כלורית"</vt:lpstr>
      <vt:lpstr>תכונות היסודות המרכיבים את התרכובת:</vt:lpstr>
      <vt:lpstr>מספרים אטומיים ויצירת תרכובת</vt:lpstr>
      <vt:lpstr>היווצרות התרכובת – נחושת כלורית.</vt:lpstr>
      <vt:lpstr>התוצאה:</vt:lpstr>
      <vt:lpstr>מכיוון שבין מטענים חשמליים שונים יש משיכה חשמלית - </vt:lpstr>
      <vt:lpstr>ומה קורה כשמעבירים דרך תמיסה מימית של נחושת כלורית זרם חשמלי?</vt:lpstr>
      <vt:lpstr>בעקבות המשיכה בין היונים לבין האלקטרודות - </vt:lpstr>
      <vt:lpstr>בכלי המתואר באיור, האלקטרודות אינן מחוברות לסוללה, ואין תנועה של יונים.</vt:lpstr>
      <vt:lpstr>יון הופך לאטום ניטרלי.</vt:lpstr>
      <vt:lpstr>יון הופך לאטום ניטרלי.</vt:lpstr>
      <vt:lpstr>ומה קורה ליד האלקטרודות?</vt:lpstr>
      <vt:lpstr>ומה קורה ליד האלקטרודות?</vt:lpstr>
      <vt:lpstr>במעגל החשמלי מחוץ לתמיסה נעים האלקטרונים. במעגל החשמלי אשר בתוך התמיסה נעים היונים וכך נסגר המעגל.</vt:lpstr>
      <vt:lpstr>התרכובת אבץ-יודי מורכבת מיונים חיוביים של אבץ ומיונים שליליים של יוד.</vt:lpstr>
      <vt:lpstr>תמיסה מימית שאיננה מכילה יונים חיוביים ויונים שליליים – לא מעבירה זרם חשמלי!</vt:lpstr>
      <vt:lpstr>לפניכם מוצג מעגל חשמלי. מכניסים את האלקטרודות לתמיסה ומחוג האמפרמטר לא זז.</vt:lpstr>
      <vt:lpstr>מד הזרם לא מראה זרם חשמלי משום ש - </vt:lpstr>
      <vt:lpstr>בתהליך האלקטרוליזה של המים,  ניתן לומר ש-  </vt:lpstr>
      <vt:lpstr>בחרו את המשפט שאינו נכון:</vt:lpstr>
      <vt:lpstr>היסוד כסף הוא מתכת.</vt:lpstr>
      <vt:lpstr>מי מבין היונים הבאים מתאר יון שיש לו עודף של שני אלקטרונים?</vt:lpstr>
      <vt:lpstr>על איזה אלקטרודה נשים את הקומקום? </vt:lpstr>
      <vt:lpstr>קראו את הקטע הבא, והשלימו את המילים החסרות. (היעזרו במאגר המילים)</vt:lpstr>
      <vt:lpstr>מצגת של PowerPoint‏</vt:lpstr>
      <vt:lpstr>עבודת בית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מדעים לשכבה ז'</dc:title>
  <dc:creator>Ilana</dc:creator>
  <cp:lastModifiedBy>USER</cp:lastModifiedBy>
  <cp:revision>484</cp:revision>
  <cp:lastPrinted>1601-01-01T00:00:00Z</cp:lastPrinted>
  <dcterms:created xsi:type="dcterms:W3CDTF">2007-07-26T06:40:29Z</dcterms:created>
  <dcterms:modified xsi:type="dcterms:W3CDTF">2018-10-27T21:06:43Z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8</vt:i4>
  </property>
</Properties>
</file>